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sldIdLst>
    <p:sldId id="724" r:id="rId3"/>
    <p:sldId id="722" r:id="rId4"/>
    <p:sldId id="732" r:id="rId5"/>
    <p:sldId id="733" r:id="rId6"/>
    <p:sldId id="734" r:id="rId7"/>
    <p:sldId id="735" r:id="rId8"/>
    <p:sldId id="738" r:id="rId9"/>
    <p:sldId id="739" r:id="rId10"/>
    <p:sldId id="780" r:id="rId11"/>
    <p:sldId id="781" r:id="rId12"/>
    <p:sldId id="740" r:id="rId13"/>
    <p:sldId id="741" r:id="rId14"/>
    <p:sldId id="742" r:id="rId15"/>
    <p:sldId id="743" r:id="rId16"/>
    <p:sldId id="744" r:id="rId17"/>
    <p:sldId id="746" r:id="rId18"/>
    <p:sldId id="747" r:id="rId19"/>
    <p:sldId id="749" r:id="rId20"/>
    <p:sldId id="750" r:id="rId21"/>
    <p:sldId id="752" r:id="rId22"/>
    <p:sldId id="753" r:id="rId23"/>
    <p:sldId id="754" r:id="rId24"/>
    <p:sldId id="755" r:id="rId25"/>
    <p:sldId id="756" r:id="rId26"/>
    <p:sldId id="760" r:id="rId27"/>
    <p:sldId id="762" r:id="rId28"/>
    <p:sldId id="763" r:id="rId29"/>
    <p:sldId id="765" r:id="rId30"/>
    <p:sldId id="768" r:id="rId31"/>
    <p:sldId id="375" r:id="rId32"/>
    <p:sldId id="376" r:id="rId33"/>
    <p:sldId id="389" r:id="rId34"/>
    <p:sldId id="378" r:id="rId35"/>
    <p:sldId id="786" r:id="rId36"/>
    <p:sldId id="390" r:id="rId37"/>
    <p:sldId id="388" r:id="rId38"/>
    <p:sldId id="387" r:id="rId39"/>
    <p:sldId id="386" r:id="rId40"/>
    <p:sldId id="391" r:id="rId41"/>
    <p:sldId id="374" r:id="rId42"/>
    <p:sldId id="384" r:id="rId43"/>
    <p:sldId id="400" r:id="rId44"/>
    <p:sldId id="401" r:id="rId45"/>
    <p:sldId id="402" r:id="rId46"/>
    <p:sldId id="403" r:id="rId47"/>
    <p:sldId id="782" r:id="rId48"/>
    <p:sldId id="783" r:id="rId49"/>
    <p:sldId id="784" r:id="rId50"/>
    <p:sldId id="407" r:id="rId51"/>
    <p:sldId id="408" r:id="rId52"/>
    <p:sldId id="409" r:id="rId53"/>
    <p:sldId id="410" r:id="rId54"/>
    <p:sldId id="790" r:id="rId55"/>
    <p:sldId id="411" r:id="rId56"/>
    <p:sldId id="789" r:id="rId57"/>
    <p:sldId id="787" r:id="rId58"/>
    <p:sldId id="792" r:id="rId59"/>
    <p:sldId id="725" r:id="rId60"/>
    <p:sldId id="726" r:id="rId61"/>
    <p:sldId id="728" r:id="rId62"/>
    <p:sldId id="729" r:id="rId63"/>
    <p:sldId id="29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  <a:srgbClr val="3366FF"/>
    <a:srgbClr val="00FF00"/>
    <a:srgbClr val="FF3399"/>
    <a:srgbClr val="FF66FF"/>
    <a:srgbClr val="CCFF33"/>
    <a:srgbClr val="0099FF"/>
    <a:srgbClr val="009900"/>
    <a:srgbClr val="80008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7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05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307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14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59982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47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013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24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E42D-732E-4ED4-BDD7-56589CA99F55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867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1977-C660-47B2-B770-FBBFA545B9B0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54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1C30-4F46-4B5E-8050-84AFD7BDF522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32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648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C36D-D2C7-4E6D-8459-D16E136442A1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63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5622-22B0-4675-8752-03340050EFF9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512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6E8-92E4-4BF7-B4F3-99753D7FF4E1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71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2C2-7C53-4893-AEDA-82F84FF4A19B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672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A407-5E4E-4DEE-B5DA-DD624E5B7454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170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B79-A92C-4732-A4D9-22BAB8987F35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685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FC5-C35A-47C7-9A92-C826B37AFE04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884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0BC4-8922-4AB9-9896-EBB85B60ABD9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7397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8CC-494E-45C0-A4DD-DD79DE8F9E7E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781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6580-F581-4CDB-879D-DDF1A53038C2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9955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26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4FAB-706F-4E6B-B253-7665B172E55B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498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2F3-0F1D-4FBD-B35F-36E2D3E8B3CF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272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B49-7C3B-48D2-8175-BABEB0AA8374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251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73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366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23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64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9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34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E56F-6F61-4422-8B18-5F27B34260BC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99AE5F-0000-43CD-9E27-D09293AE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6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6366-6C19-44D2-8626-3B133D624732}" type="datetime1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zsd.soleimani@gmail.com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11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ZSD-MJ\Desktop\toptoop.ir مدل ها و طرح های رنگی و قشنگ از بسم الله الرحمن الرحیم.jpg">
            <a:extLst>
              <a:ext uri="{FF2B5EF4-FFF2-40B4-BE49-F238E27FC236}">
                <a16:creationId xmlns="" xmlns:a16="http://schemas.microsoft.com/office/drawing/2014/main" id="{8DEB62F9-12ED-46E4-8F6F-B3B318FB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166" y="335057"/>
            <a:ext cx="6400800" cy="6427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2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 most important individual </a:t>
            </a:r>
            <a:r>
              <a:rPr lang="en-US" dirty="0" smtClean="0">
                <a:solidFill>
                  <a:srgbClr val="FF0000"/>
                </a:solidFill>
              </a:rPr>
              <a:t>risk factor </a:t>
            </a:r>
            <a:r>
              <a:rPr lang="en-US" dirty="0" smtClean="0"/>
              <a:t>for VTE in pregnancy is a personal </a:t>
            </a:r>
            <a:r>
              <a:rPr lang="en-US" dirty="0" smtClean="0">
                <a:solidFill>
                  <a:srgbClr val="FF0000"/>
                </a:solidFill>
              </a:rPr>
              <a:t>history of thrombosis</a:t>
            </a:r>
            <a:r>
              <a:rPr lang="en-US" dirty="0" smtClean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 risk of recurrent VTE during pregnancy is increased </a:t>
            </a:r>
            <a:r>
              <a:rPr lang="en-US" dirty="0" smtClean="0">
                <a:solidFill>
                  <a:srgbClr val="FF0000"/>
                </a:solidFill>
              </a:rPr>
              <a:t>threefold to fourfold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15–25% </a:t>
            </a:r>
            <a:r>
              <a:rPr lang="en-US" dirty="0" smtClean="0"/>
              <a:t>of all cases of VTE in pregnancy </a:t>
            </a:r>
            <a:r>
              <a:rPr lang="en-US" dirty="0" smtClean="0">
                <a:solidFill>
                  <a:srgbClr val="FF0000"/>
                </a:solidFill>
              </a:rPr>
              <a:t>are recurrent events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 most important individual risk factor for VTE in pregnancy is the presence of a </a:t>
            </a:r>
            <a:r>
              <a:rPr lang="en-US" dirty="0" err="1" smtClean="0">
                <a:solidFill>
                  <a:srgbClr val="FF0000"/>
                </a:solidFill>
              </a:rPr>
              <a:t>thrombophilia</a:t>
            </a:r>
            <a:r>
              <a:rPr lang="en-US" dirty="0" smtClean="0"/>
              <a:t> .</a:t>
            </a:r>
          </a:p>
          <a:p>
            <a:pPr algn="l" rtl="0">
              <a:lnSpc>
                <a:spcPct val="150000"/>
              </a:lnSpc>
            </a:pPr>
            <a:r>
              <a:rPr lang="en-US" dirty="0" err="1" smtClean="0"/>
              <a:t>Thrombophilia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present in 20–50% </a:t>
            </a:r>
            <a:r>
              <a:rPr lang="en-US" dirty="0" smtClean="0"/>
              <a:t>of women who </a:t>
            </a:r>
            <a:r>
              <a:rPr lang="en-US" dirty="0" smtClean="0">
                <a:solidFill>
                  <a:srgbClr val="FF0000"/>
                </a:solidFill>
              </a:rPr>
              <a:t>experience VTE </a:t>
            </a:r>
            <a:r>
              <a:rPr lang="en-US" dirty="0" smtClean="0"/>
              <a:t>during pregnancy and the postpartum period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Both </a:t>
            </a:r>
            <a:r>
              <a:rPr lang="en-US" dirty="0" smtClean="0">
                <a:solidFill>
                  <a:srgbClr val="FF0000"/>
                </a:solidFill>
              </a:rPr>
              <a:t>acquired and inherited </a:t>
            </a:r>
            <a:r>
              <a:rPr lang="en-US" dirty="0" err="1" smtClean="0"/>
              <a:t>thrombophilias</a:t>
            </a:r>
            <a:r>
              <a:rPr lang="en-US" dirty="0" smtClean="0"/>
              <a:t> increase the risk of VTE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Cesarean delivery</a:t>
            </a:r>
            <a:r>
              <a:rPr lang="en-US" dirty="0" smtClean="0"/>
              <a:t>, particularly when complicated by postpartum </a:t>
            </a:r>
            <a:r>
              <a:rPr lang="en-US" dirty="0" smtClean="0">
                <a:solidFill>
                  <a:srgbClr val="FF0000"/>
                </a:solidFill>
              </a:rPr>
              <a:t>hemorrhage or infection</a:t>
            </a:r>
            <a:r>
              <a:rPr lang="en-US" dirty="0" smtClean="0"/>
              <a:t>,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medical factors or pregnancy complications such as </a:t>
            </a:r>
            <a:r>
              <a:rPr lang="en-US" dirty="0" smtClean="0">
                <a:solidFill>
                  <a:srgbClr val="FF0000"/>
                </a:solidFill>
              </a:rPr>
              <a:t>obesity</a:t>
            </a:r>
            <a:r>
              <a:rPr lang="en-US" dirty="0" smtClean="0"/>
              <a:t>, hypertension, autoimmune disease, </a:t>
            </a:r>
            <a:r>
              <a:rPr lang="en-US" dirty="0" smtClean="0">
                <a:solidFill>
                  <a:srgbClr val="FF0000"/>
                </a:solidFill>
              </a:rPr>
              <a:t>heart disease</a:t>
            </a:r>
            <a:r>
              <a:rPr lang="en-US" dirty="0" smtClean="0"/>
              <a:t>, sickle cell disease, </a:t>
            </a:r>
            <a:r>
              <a:rPr lang="en-US" dirty="0" smtClean="0">
                <a:solidFill>
                  <a:srgbClr val="FF0000"/>
                </a:solidFill>
              </a:rPr>
              <a:t>multiple gestation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preeclampsia</a:t>
            </a:r>
            <a:r>
              <a:rPr lang="en-US" dirty="0" smtClean="0"/>
              <a:t> also increase the risk of VTE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A meta-analysis regarding the risk of VTE after cesarean delivery found that </a:t>
            </a:r>
            <a:r>
              <a:rPr lang="en-US" dirty="0" smtClean="0">
                <a:solidFill>
                  <a:srgbClr val="FF0000"/>
                </a:solidFill>
              </a:rPr>
              <a:t>cesarean</a:t>
            </a:r>
            <a:r>
              <a:rPr lang="en-US" dirty="0" smtClean="0"/>
              <a:t> was an </a:t>
            </a:r>
            <a:r>
              <a:rPr lang="en-US" dirty="0" smtClean="0">
                <a:solidFill>
                  <a:srgbClr val="FF0000"/>
                </a:solidFill>
              </a:rPr>
              <a:t>independent risk factor </a:t>
            </a:r>
            <a:r>
              <a:rPr lang="en-US" dirty="0" smtClean="0"/>
              <a:t>for VTE, with an estimated incidence of approximately 3 cases per 1,000, </a:t>
            </a:r>
            <a:r>
              <a:rPr lang="en-US" dirty="0" smtClean="0">
                <a:solidFill>
                  <a:srgbClr val="FF0000"/>
                </a:solidFill>
              </a:rPr>
              <a:t>a fourfold increased </a:t>
            </a:r>
            <a:r>
              <a:rPr lang="en-US" dirty="0" smtClean="0"/>
              <a:t>risk as compared with vaginal delivery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Anticoagulation Medications in Pregnancy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 use of anticoagulation therapy in women during pregnancy warrants </a:t>
            </a:r>
            <a:r>
              <a:rPr lang="en-US" dirty="0" smtClean="0">
                <a:solidFill>
                  <a:srgbClr val="FF0000"/>
                </a:solidFill>
              </a:rPr>
              <a:t>special consideration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FF0000"/>
                </a:solidFill>
              </a:rPr>
              <a:t>woman and her fetus</a:t>
            </a:r>
            <a:r>
              <a:rPr lang="en-US" dirty="0" smtClean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Risks and benefits </a:t>
            </a:r>
            <a:r>
              <a:rPr lang="en-US" dirty="0" smtClean="0"/>
              <a:t>should be discussed before the initiation of anticoagulation therapy so that women can </a:t>
            </a:r>
            <a:r>
              <a:rPr lang="en-US" dirty="0" smtClean="0">
                <a:solidFill>
                  <a:srgbClr val="FF0000"/>
                </a:solidFill>
              </a:rPr>
              <a:t>participate in the selection </a:t>
            </a:r>
            <a:r>
              <a:rPr lang="en-US" dirty="0" smtClean="0"/>
              <a:t>of a treatment regimen that matches their </a:t>
            </a:r>
            <a:r>
              <a:rPr lang="en-US" dirty="0" smtClean="0">
                <a:solidFill>
                  <a:srgbClr val="FF0000"/>
                </a:solidFill>
              </a:rPr>
              <a:t>preferences</a:t>
            </a:r>
            <a:r>
              <a:rPr lang="en-US" dirty="0" smtClean="0"/>
              <a:t> and values.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In general, the </a:t>
            </a:r>
            <a:r>
              <a:rPr lang="en-US" dirty="0" smtClean="0">
                <a:solidFill>
                  <a:srgbClr val="FF0000"/>
                </a:solidFill>
              </a:rPr>
              <a:t>preferred anticoagulants </a:t>
            </a:r>
            <a:r>
              <a:rPr lang="en-US" dirty="0" smtClean="0"/>
              <a:t>in pregnancy are </a:t>
            </a:r>
            <a:r>
              <a:rPr lang="en-US" dirty="0" smtClean="0">
                <a:solidFill>
                  <a:srgbClr val="FF0000"/>
                </a:solidFill>
              </a:rPr>
              <a:t>heparin compounds.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Heparin Compounds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Neither</a:t>
            </a:r>
            <a:r>
              <a:rPr lang="en-US" dirty="0" smtClean="0"/>
              <a:t> </a:t>
            </a:r>
            <a:r>
              <a:rPr lang="en-US" dirty="0" err="1" smtClean="0"/>
              <a:t>unfractionated</a:t>
            </a:r>
            <a:r>
              <a:rPr lang="en-US" dirty="0" smtClean="0"/>
              <a:t> heparin nor low-molecular-weight heparin </a:t>
            </a:r>
            <a:r>
              <a:rPr lang="en-US" dirty="0" smtClean="0">
                <a:solidFill>
                  <a:srgbClr val="FF0000"/>
                </a:solidFill>
              </a:rPr>
              <a:t>crosses the placenta </a:t>
            </a:r>
            <a:r>
              <a:rPr lang="en-US" dirty="0" smtClean="0"/>
              <a:t>and both are considered </a:t>
            </a:r>
            <a:r>
              <a:rPr lang="en-US" dirty="0" smtClean="0">
                <a:solidFill>
                  <a:srgbClr val="FF0000"/>
                </a:solidFill>
              </a:rPr>
              <a:t>safe in pregnancy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When describing regimens of </a:t>
            </a:r>
            <a:r>
              <a:rPr lang="en-US" dirty="0" err="1" smtClean="0"/>
              <a:t>unfractionated</a:t>
            </a:r>
            <a:r>
              <a:rPr lang="en-US" dirty="0" smtClean="0"/>
              <a:t> heparin or low-molecular-weight heparin, </a:t>
            </a:r>
            <a:r>
              <a:rPr lang="en-US" dirty="0" smtClean="0">
                <a:solidFill>
                  <a:srgbClr val="FF0000"/>
                </a:solidFill>
              </a:rPr>
              <a:t>adjusted-dose</a:t>
            </a:r>
            <a:r>
              <a:rPr lang="en-US" dirty="0" smtClean="0"/>
              <a:t> </a:t>
            </a:r>
            <a:r>
              <a:rPr lang="en-US" dirty="0" err="1" smtClean="0"/>
              <a:t>unfractionated</a:t>
            </a:r>
            <a:r>
              <a:rPr lang="en-US" dirty="0" smtClean="0"/>
              <a:t> heparin or </a:t>
            </a:r>
            <a:r>
              <a:rPr lang="en-US" dirty="0" err="1" smtClean="0"/>
              <a:t>lowmolecular</a:t>
            </a:r>
            <a:r>
              <a:rPr lang="en-US" dirty="0" smtClean="0"/>
              <a:t>- weight heparin refers to doses that are adjusted based on activated partial </a:t>
            </a:r>
            <a:r>
              <a:rPr lang="en-US" dirty="0" err="1" smtClean="0"/>
              <a:t>thromboplastin</a:t>
            </a:r>
            <a:r>
              <a:rPr lang="en-US" dirty="0" smtClean="0"/>
              <a:t> time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aPTT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l" rtl="0">
              <a:lnSpc>
                <a:spcPct val="150000"/>
              </a:lnSpc>
            </a:pPr>
            <a:endParaRPr lang="en-US" dirty="0" smtClean="0"/>
          </a:p>
          <a:p>
            <a:pPr algn="l" rtl="0">
              <a:lnSpc>
                <a:spcPct val="150000"/>
              </a:lnSpc>
              <a:buNone/>
            </a:pP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Because of its greater </a:t>
            </a:r>
            <a:r>
              <a:rPr lang="en-US" dirty="0" smtClean="0">
                <a:solidFill>
                  <a:srgbClr val="FF0000"/>
                </a:solidFill>
              </a:rPr>
              <a:t>reliability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ease of administration</a:t>
            </a:r>
            <a:r>
              <a:rPr lang="en-US" dirty="0" smtClean="0"/>
              <a:t>, low-molecular-weight heparin </a:t>
            </a:r>
            <a:r>
              <a:rPr lang="en-US" dirty="0" smtClean="0">
                <a:solidFill>
                  <a:srgbClr val="FF0000"/>
                </a:solidFill>
              </a:rPr>
              <a:t>is recommended </a:t>
            </a:r>
            <a:r>
              <a:rPr lang="en-US" dirty="0" smtClean="0"/>
              <a:t>rather </a:t>
            </a:r>
            <a:r>
              <a:rPr lang="en-US" dirty="0" smtClean="0">
                <a:solidFill>
                  <a:srgbClr val="FF0000"/>
                </a:solidFill>
              </a:rPr>
              <a:t>than </a:t>
            </a:r>
            <a:r>
              <a:rPr lang="en-US" dirty="0" err="1" smtClean="0">
                <a:solidFill>
                  <a:srgbClr val="FF0000"/>
                </a:solidFill>
              </a:rPr>
              <a:t>unfractionated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heparin for </a:t>
            </a:r>
            <a:r>
              <a:rPr lang="en-US" dirty="0" smtClean="0">
                <a:solidFill>
                  <a:srgbClr val="FF0000"/>
                </a:solidFill>
              </a:rPr>
              <a:t>prevention and treatment of VTE </a:t>
            </a:r>
            <a:r>
              <a:rPr lang="en-US" dirty="0" smtClean="0"/>
              <a:t>within and outside of pregnancy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comparative studies of </a:t>
            </a:r>
            <a:r>
              <a:rPr lang="en-US" dirty="0" err="1" smtClean="0"/>
              <a:t>lowmolecular</a:t>
            </a:r>
            <a:r>
              <a:rPr lang="en-US" dirty="0" smtClean="0"/>
              <a:t>- weight heparin use in pregnancy, but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nonpregnant</a:t>
            </a:r>
            <a:r>
              <a:rPr lang="en-US" dirty="0" smtClean="0">
                <a:solidFill>
                  <a:srgbClr val="FF0000"/>
                </a:solidFill>
              </a:rPr>
              <a:t> patients </a:t>
            </a:r>
            <a:r>
              <a:rPr lang="en-US" dirty="0" smtClean="0"/>
              <a:t>low-molecular-weight heparin has been associated with </a:t>
            </a:r>
            <a:r>
              <a:rPr lang="en-US" dirty="0" smtClean="0">
                <a:solidFill>
                  <a:srgbClr val="FF0000"/>
                </a:solidFill>
              </a:rPr>
              <a:t>fewer adverse effects</a:t>
            </a:r>
            <a:r>
              <a:rPr lang="en-US" dirty="0" smtClean="0"/>
              <a:t> than </a:t>
            </a:r>
            <a:r>
              <a:rPr lang="en-US" dirty="0" err="1" smtClean="0"/>
              <a:t>unfractionated</a:t>
            </a:r>
            <a:r>
              <a:rPr lang="en-US" dirty="0" smtClean="0"/>
              <a:t> heparin</a:t>
            </a:r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0"/>
            <a:ext cx="842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 Potential short- and long-term </a:t>
            </a:r>
            <a:r>
              <a:rPr lang="en-US" dirty="0" smtClean="0">
                <a:solidFill>
                  <a:srgbClr val="FF0000"/>
                </a:solidFill>
              </a:rPr>
              <a:t>advantages</a:t>
            </a:r>
            <a:r>
              <a:rPr lang="en-US" dirty="0" smtClean="0"/>
              <a:t> of low-molecular-weight heparin include </a:t>
            </a:r>
            <a:r>
              <a:rPr lang="en-US" dirty="0" smtClean="0">
                <a:solidFill>
                  <a:srgbClr val="FF0000"/>
                </a:solidFill>
              </a:rPr>
              <a:t>fewer bleeding episodes</a:t>
            </a:r>
            <a:r>
              <a:rPr lang="en-US" dirty="0" smtClean="0"/>
              <a:t>, a more </a:t>
            </a:r>
            <a:r>
              <a:rPr lang="en-US" dirty="0" smtClean="0">
                <a:solidFill>
                  <a:srgbClr val="FF0000"/>
                </a:solidFill>
              </a:rPr>
              <a:t>predictable</a:t>
            </a:r>
            <a:r>
              <a:rPr lang="en-US" dirty="0" smtClean="0"/>
              <a:t> therapeutic response, a lower risk of heparin-induced thrombocytopenia, a </a:t>
            </a:r>
            <a:r>
              <a:rPr lang="en-US" dirty="0" smtClean="0">
                <a:solidFill>
                  <a:srgbClr val="FF0000"/>
                </a:solidFill>
              </a:rPr>
              <a:t>longer </a:t>
            </a:r>
            <a:r>
              <a:rPr lang="en-US" dirty="0" err="1" smtClean="0">
                <a:solidFill>
                  <a:srgbClr val="FF0000"/>
                </a:solidFill>
              </a:rPr>
              <a:t>halflife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less bone </a:t>
            </a:r>
            <a:r>
              <a:rPr lang="en-US" dirty="0" smtClean="0"/>
              <a:t>mineral density</a:t>
            </a:r>
            <a:r>
              <a:rPr lang="en-US" dirty="0" smtClean="0">
                <a:solidFill>
                  <a:srgbClr val="FF0000"/>
                </a:solidFill>
              </a:rPr>
              <a:t> loss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Importantly,</a:t>
            </a:r>
            <a:r>
              <a:rPr lang="en-US" dirty="0" smtClean="0">
                <a:solidFill>
                  <a:srgbClr val="FF0000"/>
                </a:solidFill>
              </a:rPr>
              <a:t> neither </a:t>
            </a:r>
            <a:r>
              <a:rPr lang="en-US" dirty="0" smtClean="0"/>
              <a:t>low-molecular-weight heparin nor </a:t>
            </a:r>
            <a:r>
              <a:rPr lang="en-US" dirty="0" err="1" smtClean="0"/>
              <a:t>unfractionated</a:t>
            </a:r>
            <a:r>
              <a:rPr lang="en-US" dirty="0" smtClean="0"/>
              <a:t> heparin is associated with </a:t>
            </a:r>
            <a:r>
              <a:rPr lang="en-US" dirty="0" smtClean="0">
                <a:solidFill>
                  <a:srgbClr val="FF0000"/>
                </a:solidFill>
              </a:rPr>
              <a:t>significant bone loss </a:t>
            </a:r>
            <a:r>
              <a:rPr lang="en-US" dirty="0" smtClean="0"/>
              <a:t>when used in </a:t>
            </a:r>
            <a:r>
              <a:rPr lang="en-US" dirty="0" smtClean="0">
                <a:solidFill>
                  <a:srgbClr val="FF0000"/>
                </a:solidFill>
              </a:rPr>
              <a:t>prophylactic</a:t>
            </a:r>
            <a:r>
              <a:rPr lang="en-US" dirty="0" smtClean="0"/>
              <a:t> doses for the </a:t>
            </a:r>
            <a:r>
              <a:rPr lang="en-US" dirty="0" smtClean="0">
                <a:solidFill>
                  <a:srgbClr val="FF0000"/>
                </a:solidFill>
              </a:rPr>
              <a:t>duration</a:t>
            </a:r>
            <a:r>
              <a:rPr lang="en-US" dirty="0" smtClean="0"/>
              <a:t> of pregnancy. </a:t>
            </a:r>
          </a:p>
          <a:p>
            <a:pPr algn="l" rtl="0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Unfractionated</a:t>
            </a:r>
            <a:r>
              <a:rPr lang="en-US" dirty="0" smtClean="0">
                <a:solidFill>
                  <a:srgbClr val="FF0000"/>
                </a:solidFill>
              </a:rPr>
              <a:t> heparin</a:t>
            </a:r>
            <a:r>
              <a:rPr lang="en-US" dirty="0" smtClean="0"/>
              <a:t>, which is associated with increased </a:t>
            </a:r>
            <a:r>
              <a:rPr lang="en-US" dirty="0" smtClean="0">
                <a:solidFill>
                  <a:srgbClr val="FF0000"/>
                </a:solidFill>
              </a:rPr>
              <a:t>bruising</a:t>
            </a:r>
            <a:r>
              <a:rPr lang="en-US" dirty="0" smtClean="0"/>
              <a:t> at the injection sites, also has been associated with other </a:t>
            </a:r>
            <a:r>
              <a:rPr lang="en-US" dirty="0" smtClean="0">
                <a:solidFill>
                  <a:srgbClr val="FF0000"/>
                </a:solidFill>
              </a:rPr>
              <a:t>skin reactions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serious allergic </a:t>
            </a:r>
            <a:r>
              <a:rPr lang="en-US" dirty="0" smtClean="0"/>
              <a:t>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Arial"/>
                <a:ea typeface="Times New Roman"/>
              </a:rPr>
              <a:t>Reducing the Risk of Venous Thromboembolism during Pregnancy and the Puerperium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Google Shape;95;p14">
            <a:extLst>
              <a:ext uri="{FF2B5EF4-FFF2-40B4-BE49-F238E27FC236}">
                <a16:creationId xmlns="" xmlns:a16="http://schemas.microsoft.com/office/drawing/2014/main" id="{8F21B158-A534-476A-8854-203E50317CEC}"/>
              </a:ext>
            </a:extLst>
          </p:cNvPr>
          <p:cNvSpPr txBox="1">
            <a:spLocks/>
          </p:cNvSpPr>
          <p:nvPr/>
        </p:nvSpPr>
        <p:spPr>
          <a:xfrm>
            <a:off x="1789111" y="372855"/>
            <a:ext cx="10515600" cy="111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entury Schoolbook"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/>
              <a:sym typeface="Century Schoolboo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D194FC-7BFF-4C18-890A-9D9EB65637A6}"/>
              </a:ext>
            </a:extLst>
          </p:cNvPr>
          <p:cNvSpPr/>
          <p:nvPr/>
        </p:nvSpPr>
        <p:spPr>
          <a:xfrm>
            <a:off x="3048000" y="43673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FF33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 Zahra Soleimani</a:t>
            </a:r>
          </a:p>
          <a:p>
            <a:r>
              <a:rPr lang="en-US" sz="3600" dirty="0" err="1">
                <a:solidFill>
                  <a:srgbClr val="FF33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Perinatologist</a:t>
            </a:r>
            <a:endParaRPr lang="en-US" sz="3600" dirty="0">
              <a:solidFill>
                <a:srgbClr val="FF3399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dirty="0" err="1">
                <a:solidFill>
                  <a:srgbClr val="FF33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Baqiyatallah</a:t>
            </a:r>
            <a:r>
              <a:rPr lang="en-US" sz="3600" dirty="0">
                <a:solidFill>
                  <a:srgbClr val="FF33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xmlns="" val="13811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Relative </a:t>
            </a:r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 of low-molecular-weight heparin surrounding the time of delivery include its </a:t>
            </a:r>
            <a:r>
              <a:rPr lang="en-US" dirty="0" smtClean="0">
                <a:solidFill>
                  <a:srgbClr val="FF0000"/>
                </a:solidFill>
              </a:rPr>
              <a:t>longer half-life</a:t>
            </a:r>
            <a:r>
              <a:rPr lang="en-US" dirty="0" smtClean="0"/>
              <a:t>,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inability to rapidly </a:t>
            </a:r>
            <a:r>
              <a:rPr lang="en-US" dirty="0" smtClean="0"/>
              <a:t>assess current effect </a:t>
            </a:r>
            <a:r>
              <a:rPr lang="en-US" dirty="0" smtClean="0">
                <a:solidFill>
                  <a:srgbClr val="FF0000"/>
                </a:solidFill>
              </a:rPr>
              <a:t>with standard laboratory</a:t>
            </a:r>
            <a:r>
              <a:rPr lang="en-US" dirty="0" smtClean="0"/>
              <a:t> studies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aPTT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Inability to </a:t>
            </a:r>
            <a:r>
              <a:rPr lang="en-US" dirty="0" smtClean="0">
                <a:solidFill>
                  <a:srgbClr val="FF0000"/>
                </a:solidFill>
              </a:rPr>
              <a:t>pharmacologically reverse </a:t>
            </a:r>
            <a:r>
              <a:rPr lang="en-US" dirty="0" smtClean="0"/>
              <a:t>its effect, which are important considerations for </a:t>
            </a:r>
            <a:r>
              <a:rPr lang="en-US" dirty="0" err="1" smtClean="0">
                <a:solidFill>
                  <a:srgbClr val="FF0000"/>
                </a:solidFill>
              </a:rPr>
              <a:t>neuraxial</a:t>
            </a:r>
            <a:r>
              <a:rPr lang="en-US" dirty="0" smtClean="0">
                <a:solidFill>
                  <a:srgbClr val="FF0000"/>
                </a:solidFill>
              </a:rPr>
              <a:t> anesthesia and </a:t>
            </a:r>
            <a:r>
              <a:rPr lang="en-US" dirty="0" err="1" smtClean="0">
                <a:solidFill>
                  <a:srgbClr val="FF0000"/>
                </a:solidFill>
              </a:rPr>
              <a:t>peripartum</a:t>
            </a:r>
            <a:r>
              <a:rPr lang="en-US" dirty="0" smtClean="0">
                <a:solidFill>
                  <a:srgbClr val="FF0000"/>
                </a:solidFill>
              </a:rPr>
              <a:t> bleeding </a:t>
            </a:r>
            <a:r>
              <a:rPr lang="en-US" dirty="0" smtClean="0"/>
              <a:t>risk.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Although rarely prescribed in pregnancy, </a:t>
            </a:r>
            <a:r>
              <a:rPr lang="en-US" dirty="0" smtClean="0">
                <a:solidFill>
                  <a:srgbClr val="FF0000"/>
                </a:solidFill>
              </a:rPr>
              <a:t>vitamin K antagonists </a:t>
            </a:r>
            <a:r>
              <a:rPr lang="en-US" dirty="0" smtClean="0"/>
              <a:t>such as </a:t>
            </a:r>
            <a:r>
              <a:rPr lang="en-US" dirty="0" err="1" smtClean="0">
                <a:solidFill>
                  <a:srgbClr val="FF0000"/>
                </a:solidFill>
              </a:rPr>
              <a:t>warfarin</a:t>
            </a:r>
            <a:r>
              <a:rPr lang="en-US" dirty="0" smtClean="0"/>
              <a:t> are still considered for women with </a:t>
            </a:r>
            <a:r>
              <a:rPr lang="en-US" dirty="0" smtClean="0">
                <a:solidFill>
                  <a:srgbClr val="FF0000"/>
                </a:solidFill>
              </a:rPr>
              <a:t>mechanical heart valves </a:t>
            </a:r>
            <a:r>
              <a:rPr lang="en-US" dirty="0" smtClean="0"/>
              <a:t>because of the high risk of thrombosis even with heparin or </a:t>
            </a:r>
            <a:r>
              <a:rPr lang="en-US" dirty="0" err="1" smtClean="0"/>
              <a:t>lowmolecular</a:t>
            </a:r>
            <a:r>
              <a:rPr lang="en-US" dirty="0" smtClean="0"/>
              <a:t>- weight heparin anticoagulation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Regimens include adjusted-dose low-molecular- weight heparin or </a:t>
            </a:r>
            <a:r>
              <a:rPr lang="en-US" dirty="0" err="1" smtClean="0"/>
              <a:t>unfractionated</a:t>
            </a:r>
            <a:r>
              <a:rPr lang="en-US" dirty="0" smtClean="0"/>
              <a:t> heparin throughout pregnancy or </a:t>
            </a:r>
            <a:r>
              <a:rPr lang="en-US" dirty="0" smtClean="0">
                <a:solidFill>
                  <a:srgbClr val="FF0000"/>
                </a:solidFill>
              </a:rPr>
              <a:t>from the 6th week </a:t>
            </a:r>
            <a:r>
              <a:rPr lang="en-US" dirty="0" smtClean="0"/>
              <a:t>until the </a:t>
            </a:r>
            <a:r>
              <a:rPr lang="en-US" dirty="0" smtClean="0">
                <a:solidFill>
                  <a:srgbClr val="FF0000"/>
                </a:solidFill>
              </a:rPr>
              <a:t>13th week </a:t>
            </a:r>
            <a:r>
              <a:rPr lang="en-US" dirty="0" smtClean="0"/>
              <a:t>with substitution by </a:t>
            </a:r>
            <a:r>
              <a:rPr lang="en-US" dirty="0" smtClean="0">
                <a:solidFill>
                  <a:srgbClr val="FF0000"/>
                </a:solidFill>
              </a:rPr>
              <a:t>vitamin K antagonists </a:t>
            </a:r>
            <a:r>
              <a:rPr lang="en-US" dirty="0" smtClean="0"/>
              <a:t>until close </a:t>
            </a:r>
            <a:r>
              <a:rPr lang="en-US" dirty="0" smtClean="0">
                <a:solidFill>
                  <a:srgbClr val="FF0000"/>
                </a:solidFill>
              </a:rPr>
              <a:t>to delivery </a:t>
            </a:r>
            <a:r>
              <a:rPr lang="en-US" dirty="0" smtClean="0"/>
              <a:t>when low-molecular-weight heparin or </a:t>
            </a:r>
            <a:r>
              <a:rPr lang="en-US" dirty="0" err="1" smtClean="0"/>
              <a:t>unfractionated</a:t>
            </a:r>
            <a:r>
              <a:rPr lang="en-US" dirty="0" smtClean="0"/>
              <a:t> heparin is resumed.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 risk of </a:t>
            </a:r>
            <a:r>
              <a:rPr lang="en-US" dirty="0" smtClean="0">
                <a:solidFill>
                  <a:srgbClr val="FF0000"/>
                </a:solidFill>
              </a:rPr>
              <a:t>fetal hemorrhage </a:t>
            </a:r>
            <a:r>
              <a:rPr lang="en-US" dirty="0" smtClean="0"/>
              <a:t>in women on </a:t>
            </a:r>
            <a:r>
              <a:rPr lang="en-US" dirty="0" err="1" smtClean="0"/>
              <a:t>warfarin</a:t>
            </a:r>
            <a:r>
              <a:rPr lang="en-US" dirty="0" smtClean="0"/>
              <a:t> appears to be greatest around the </a:t>
            </a:r>
            <a:r>
              <a:rPr lang="en-US" dirty="0" smtClean="0">
                <a:solidFill>
                  <a:srgbClr val="FF0000"/>
                </a:solidFill>
              </a:rPr>
              <a:t>time of delivery</a:t>
            </a:r>
            <a:r>
              <a:rPr lang="en-US" dirty="0" smtClean="0"/>
              <a:t>; therefore, if delivery unexpectedly occurs while a woman is receiving a </a:t>
            </a:r>
            <a:r>
              <a:rPr lang="en-US" dirty="0" smtClean="0">
                <a:solidFill>
                  <a:srgbClr val="FF0000"/>
                </a:solidFill>
              </a:rPr>
              <a:t>vitamin K antagonist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cesarean delivery </a:t>
            </a:r>
            <a:r>
              <a:rPr lang="en-US" dirty="0" smtClean="0"/>
              <a:t>may be required and the </a:t>
            </a:r>
            <a:r>
              <a:rPr lang="en-US" dirty="0" smtClean="0">
                <a:solidFill>
                  <a:srgbClr val="FF0000"/>
                </a:solidFill>
              </a:rPr>
              <a:t>neonate may require administration of vitamin K and fresh frozen plasma.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Oral direct </a:t>
            </a:r>
            <a:r>
              <a:rPr lang="en-US" dirty="0" smtClean="0">
                <a:solidFill>
                  <a:srgbClr val="FF0000"/>
                </a:solidFill>
              </a:rPr>
              <a:t>thrombin inhibitors </a:t>
            </a:r>
            <a:r>
              <a:rPr lang="en-US" dirty="0" smtClean="0"/>
              <a:t>(</a:t>
            </a:r>
            <a:r>
              <a:rPr lang="en-US" dirty="0" err="1" smtClean="0"/>
              <a:t>dabigatran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FF0000"/>
                </a:solidFill>
              </a:rPr>
              <a:t>anti-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inhibitors </a:t>
            </a:r>
            <a:r>
              <a:rPr lang="en-US" dirty="0" smtClean="0"/>
              <a:t>(</a:t>
            </a:r>
            <a:r>
              <a:rPr lang="en-US" dirty="0" err="1" smtClean="0"/>
              <a:t>rivaroxaban</a:t>
            </a:r>
            <a:r>
              <a:rPr lang="en-US" dirty="0" smtClean="0"/>
              <a:t>, </a:t>
            </a:r>
            <a:r>
              <a:rPr lang="en-US" dirty="0" err="1" smtClean="0"/>
              <a:t>apixaban</a:t>
            </a:r>
            <a:r>
              <a:rPr lang="en-US" dirty="0" smtClean="0"/>
              <a:t>, </a:t>
            </a:r>
            <a:r>
              <a:rPr lang="en-US" dirty="0" err="1" smtClean="0"/>
              <a:t>edoxaban</a:t>
            </a:r>
            <a:r>
              <a:rPr lang="en-US" dirty="0" smtClean="0"/>
              <a:t>, </a:t>
            </a:r>
            <a:r>
              <a:rPr lang="en-US" dirty="0" err="1" smtClean="0"/>
              <a:t>betrixaban</a:t>
            </a:r>
            <a:r>
              <a:rPr lang="en-US" dirty="0" smtClean="0">
                <a:solidFill>
                  <a:srgbClr val="FF0000"/>
                </a:solidFill>
              </a:rPr>
              <a:t>) should be avoided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pregnancy and lactation </a:t>
            </a:r>
            <a:r>
              <a:rPr lang="en-US" dirty="0" smtClean="0"/>
              <a:t>because there are insufficient data to evaluate </a:t>
            </a:r>
            <a:r>
              <a:rPr lang="en-US" dirty="0" smtClean="0">
                <a:solidFill>
                  <a:srgbClr val="FF0000"/>
                </a:solidFill>
              </a:rPr>
              <a:t>safety</a:t>
            </a:r>
            <a:r>
              <a:rPr lang="en-US" dirty="0" smtClean="0"/>
              <a:t> for the woman, </a:t>
            </a:r>
            <a:r>
              <a:rPr lang="en-US" dirty="0" smtClean="0">
                <a:solidFill>
                  <a:srgbClr val="FF0000"/>
                </a:solidFill>
              </a:rPr>
              <a:t>fetus</a:t>
            </a:r>
            <a:r>
              <a:rPr lang="en-US" dirty="0" smtClean="0"/>
              <a:t>, and breastfeeding </a:t>
            </a:r>
            <a:r>
              <a:rPr lang="en-US" dirty="0" smtClean="0">
                <a:solidFill>
                  <a:srgbClr val="FF0000"/>
                </a:solidFill>
              </a:rPr>
              <a:t>neonate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studies of human placentas </a:t>
            </a:r>
            <a:r>
              <a:rPr lang="en-US" dirty="0" smtClean="0">
                <a:solidFill>
                  <a:srgbClr val="FF0000"/>
                </a:solidFill>
              </a:rPr>
              <a:t>demonstrate</a:t>
            </a:r>
            <a:r>
              <a:rPr lang="en-US" dirty="0" smtClean="0"/>
              <a:t> transfer of oral direct thrombin inhibitors and anti-</a:t>
            </a:r>
            <a:r>
              <a:rPr lang="en-US" dirty="0" err="1" smtClean="0"/>
              <a:t>Xa</a:t>
            </a:r>
            <a:r>
              <a:rPr lang="en-US" dirty="0" smtClean="0"/>
              <a:t> inhibitors </a:t>
            </a:r>
            <a:r>
              <a:rPr lang="en-US" dirty="0" smtClean="0">
                <a:solidFill>
                  <a:srgbClr val="FF0000"/>
                </a:solidFill>
              </a:rPr>
              <a:t>across the placenta</a:t>
            </a:r>
            <a:r>
              <a:rPr lang="en-US" dirty="0" smtClean="0"/>
              <a:t>, which raises concern for an indirect effect on </a:t>
            </a:r>
            <a:r>
              <a:rPr lang="en-US" dirty="0" smtClean="0">
                <a:solidFill>
                  <a:srgbClr val="FF0000"/>
                </a:solidFill>
              </a:rPr>
              <a:t>fetal blood coagulation </a:t>
            </a:r>
            <a:r>
              <a:rPr lang="en-US" dirty="0" smtClean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Similarly, maternal ingestion of oral direct thrombin inhibitors and anti-</a:t>
            </a:r>
            <a:r>
              <a:rPr lang="en-US" dirty="0" err="1" smtClean="0"/>
              <a:t>Xa</a:t>
            </a:r>
            <a:r>
              <a:rPr lang="en-US" dirty="0" smtClean="0"/>
              <a:t> inhibitors results in </a:t>
            </a:r>
            <a:r>
              <a:rPr lang="en-US" dirty="0" smtClean="0">
                <a:solidFill>
                  <a:srgbClr val="FF0000"/>
                </a:solidFill>
              </a:rPr>
              <a:t>detectable levels in human milk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For whom, </a:t>
            </a:r>
            <a:r>
              <a:rPr lang="en-US" dirty="0" smtClean="0">
                <a:solidFill>
                  <a:srgbClr val="FF0000"/>
                </a:solidFill>
              </a:rPr>
              <a:t>when, and how </a:t>
            </a:r>
            <a:r>
              <a:rPr lang="en-US" dirty="0" smtClean="0"/>
              <a:t>should risk assessment for </a:t>
            </a:r>
            <a:r>
              <a:rPr lang="en-US" dirty="0" err="1" smtClean="0"/>
              <a:t>thromboembolism</a:t>
            </a:r>
            <a:r>
              <a:rPr lang="en-US" dirty="0" smtClean="0"/>
              <a:t> during pregnancy occur?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Every</a:t>
            </a:r>
            <a:r>
              <a:rPr lang="en-US" dirty="0" smtClean="0"/>
              <a:t> obstetric patient </a:t>
            </a:r>
            <a:r>
              <a:rPr lang="en-US" dirty="0" smtClean="0">
                <a:solidFill>
                  <a:srgbClr val="FF0000"/>
                </a:solidFill>
              </a:rPr>
              <a:t>should be asked </a:t>
            </a:r>
            <a:r>
              <a:rPr lang="en-US" dirty="0" smtClean="0"/>
              <a:t>about a personal and </a:t>
            </a:r>
            <a:r>
              <a:rPr lang="en-US" dirty="0" smtClean="0">
                <a:solidFill>
                  <a:srgbClr val="FF0000"/>
                </a:solidFill>
              </a:rPr>
              <a:t>family history </a:t>
            </a:r>
            <a:r>
              <a:rPr lang="en-US" dirty="0" smtClean="0"/>
              <a:t>of </a:t>
            </a:r>
            <a:r>
              <a:rPr lang="en-US" dirty="0" err="1" smtClean="0"/>
              <a:t>thromboembolism</a:t>
            </a:r>
            <a:r>
              <a:rPr lang="en-US" dirty="0" smtClean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In a recent review of guidelines for the prevention of VTE in pregnancy from the United States and other international bodies, eight of the nine guidelines assessed recommended </a:t>
            </a:r>
            <a:r>
              <a:rPr lang="en-US" dirty="0" smtClean="0">
                <a:solidFill>
                  <a:srgbClr val="FF0000"/>
                </a:solidFill>
              </a:rPr>
              <a:t>that all women should also undergo </a:t>
            </a:r>
            <a:r>
              <a:rPr lang="en-US" dirty="0" smtClean="0"/>
              <a:t>risk factor assessment for VTE either </a:t>
            </a:r>
            <a:r>
              <a:rPr lang="en-US" dirty="0" smtClean="0">
                <a:solidFill>
                  <a:srgbClr val="FF0000"/>
                </a:solidFill>
              </a:rPr>
              <a:t>early in pregnancy or in the </a:t>
            </a:r>
            <a:r>
              <a:rPr lang="en-US" dirty="0" err="1" smtClean="0">
                <a:solidFill>
                  <a:srgbClr val="FF0000"/>
                </a:solidFill>
              </a:rPr>
              <a:t>prepregnancy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period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Royal College </a:t>
            </a:r>
            <a:r>
              <a:rPr lang="en-US" dirty="0" smtClean="0"/>
              <a:t>of Obstetricians and </a:t>
            </a:r>
            <a:r>
              <a:rPr lang="en-US" dirty="0" err="1" smtClean="0"/>
              <a:t>Gynaecologists</a:t>
            </a:r>
            <a:r>
              <a:rPr lang="en-US" dirty="0" smtClean="0"/>
              <a:t> recommends that assessment </a:t>
            </a:r>
            <a:r>
              <a:rPr lang="en-US" dirty="0" smtClean="0">
                <a:solidFill>
                  <a:srgbClr val="FF0000"/>
                </a:solidFill>
              </a:rPr>
              <a:t>be repeated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FF0000"/>
                </a:solidFill>
              </a:rPr>
              <a:t>admission </a:t>
            </a:r>
            <a:r>
              <a:rPr lang="en-US" dirty="0" smtClean="0"/>
              <a:t>to the hospital or if a pregnancy </a:t>
            </a:r>
            <a:r>
              <a:rPr lang="en-US" dirty="0" smtClean="0">
                <a:solidFill>
                  <a:srgbClr val="FF0000"/>
                </a:solidFill>
              </a:rPr>
              <a:t>complication</a:t>
            </a:r>
            <a:r>
              <a:rPr lang="en-US" dirty="0" smtClean="0"/>
              <a:t> develops (such as preeclampsia) 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Each facility </a:t>
            </a:r>
            <a:r>
              <a:rPr lang="en-US" dirty="0" smtClean="0">
                <a:solidFill>
                  <a:srgbClr val="FF0000"/>
                </a:solidFill>
              </a:rPr>
              <a:t>should review</a:t>
            </a:r>
            <a:r>
              <a:rPr lang="en-US" dirty="0" smtClean="0"/>
              <a:t> the available VTE risk assessment protocols and adopt and implement one of them in a </a:t>
            </a:r>
            <a:r>
              <a:rPr lang="en-US" dirty="0" smtClean="0">
                <a:solidFill>
                  <a:srgbClr val="FF0000"/>
                </a:solidFill>
              </a:rPr>
              <a:t>systematic way </a:t>
            </a:r>
            <a:r>
              <a:rPr lang="en-US" dirty="0" smtClean="0"/>
              <a:t>to reduce the incidence of VTE in pregnancy and the postpartum period.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several risk assessment </a:t>
            </a:r>
            <a:r>
              <a:rPr lang="en-US" dirty="0" smtClean="0"/>
              <a:t>tools for VTE in pregnancy.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The Royal College of Obstetricians and </a:t>
            </a:r>
            <a:r>
              <a:rPr lang="en-US" dirty="0" err="1" smtClean="0"/>
              <a:t>Gynaecologists</a:t>
            </a:r>
            <a:r>
              <a:rPr lang="en-US" dirty="0" smtClean="0"/>
              <a:t> stratifies patients </a:t>
            </a:r>
            <a:r>
              <a:rPr lang="en-US" dirty="0" err="1" smtClean="0"/>
              <a:t>antenatally</a:t>
            </a:r>
            <a:r>
              <a:rPr lang="en-US" dirty="0" smtClean="0"/>
              <a:t> and </a:t>
            </a:r>
            <a:r>
              <a:rPr lang="en-US" dirty="0" err="1" smtClean="0"/>
              <a:t>postnatally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into low, intermediate, and high risk </a:t>
            </a:r>
            <a:r>
              <a:rPr lang="en-US" dirty="0" smtClean="0"/>
              <a:t>of VTE based </a:t>
            </a:r>
            <a:r>
              <a:rPr lang="en-US" dirty="0" smtClean="0">
                <a:solidFill>
                  <a:srgbClr val="FF0000"/>
                </a:solidFill>
              </a:rPr>
              <a:t>on preexisting risk factors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obstetric risk factors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transient risk factors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No widely accepted </a:t>
            </a:r>
            <a:r>
              <a:rPr lang="en-US" dirty="0" smtClean="0"/>
              <a:t>scoring system has been prospectively validated in the obstetric.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More data from </a:t>
            </a:r>
            <a:r>
              <a:rPr lang="en-US" dirty="0" smtClean="0">
                <a:solidFill>
                  <a:srgbClr val="FF0000"/>
                </a:solidFill>
              </a:rPr>
              <a:t>large cohorts </a:t>
            </a:r>
            <a:r>
              <a:rPr lang="en-US" dirty="0" smtClean="0"/>
              <a:t>of pregnant women and women in the postpartum period in whom risk evaluation for VTE has been obtained, which weigh the </a:t>
            </a:r>
            <a:r>
              <a:rPr lang="en-US" dirty="0" smtClean="0">
                <a:solidFill>
                  <a:srgbClr val="FF0000"/>
                </a:solidFill>
              </a:rPr>
              <a:t>benefits, harms, and cost-effectiveness </a:t>
            </a:r>
            <a:r>
              <a:rPr lang="en-US" dirty="0" smtClean="0"/>
              <a:t>of interventions, will need to be acquired to determine the </a:t>
            </a:r>
            <a:r>
              <a:rPr lang="en-US" dirty="0" smtClean="0">
                <a:solidFill>
                  <a:srgbClr val="FF0000"/>
                </a:solidFill>
              </a:rPr>
              <a:t>optimal risk assessment practice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appropriate evaluation </a:t>
            </a:r>
            <a:r>
              <a:rPr lang="en-US" dirty="0" smtClean="0"/>
              <a:t>of women with a </a:t>
            </a:r>
            <a:r>
              <a:rPr lang="en-US" dirty="0" smtClean="0">
                <a:solidFill>
                  <a:srgbClr val="FF0000"/>
                </a:solidFill>
              </a:rPr>
              <a:t>prior venous </a:t>
            </a:r>
            <a:r>
              <a:rPr lang="en-US" dirty="0" err="1" smtClean="0">
                <a:solidFill>
                  <a:srgbClr val="FF0000"/>
                </a:solidFill>
              </a:rPr>
              <a:t>thromboembolism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Women with a history of thrombosis who have not had a complete evaluation of possible underlying etiologies should be tested for </a:t>
            </a:r>
            <a:r>
              <a:rPr lang="en-US" dirty="0" err="1" smtClean="0">
                <a:solidFill>
                  <a:srgbClr val="FF0000"/>
                </a:solidFill>
              </a:rPr>
              <a:t>antiphospholipid</a:t>
            </a:r>
            <a:r>
              <a:rPr lang="en-US" dirty="0" smtClean="0">
                <a:solidFill>
                  <a:srgbClr val="FF0000"/>
                </a:solidFill>
              </a:rPr>
              <a:t> antibodies and for inherited </a:t>
            </a:r>
            <a:r>
              <a:rPr lang="en-US" dirty="0" err="1" smtClean="0">
                <a:solidFill>
                  <a:srgbClr val="FF0000"/>
                </a:solidFill>
              </a:rPr>
              <a:t>thrombophilias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 results of </a:t>
            </a:r>
            <a:r>
              <a:rPr lang="en-US" dirty="0" err="1" smtClean="0"/>
              <a:t>thrombophilia</a:t>
            </a:r>
            <a:r>
              <a:rPr lang="en-US" dirty="0" smtClean="0"/>
              <a:t> testing in women with a </a:t>
            </a:r>
            <a:r>
              <a:rPr lang="en-US" dirty="0" smtClean="0">
                <a:solidFill>
                  <a:srgbClr val="FF0000"/>
                </a:solidFill>
              </a:rPr>
              <a:t>prior VTE </a:t>
            </a:r>
            <a:r>
              <a:rPr lang="en-US" dirty="0" smtClean="0"/>
              <a:t>may </a:t>
            </a:r>
            <a:r>
              <a:rPr lang="en-US" dirty="0" smtClean="0">
                <a:solidFill>
                  <a:srgbClr val="FF0000"/>
                </a:solidFill>
              </a:rPr>
              <a:t>alter</a:t>
            </a:r>
            <a:r>
              <a:rPr lang="en-US" dirty="0" smtClean="0"/>
              <a:t> the recommendation for pharmacologic prophylaxis during pregnancy or the intensity of </a:t>
            </a:r>
            <a:r>
              <a:rPr lang="en-US" dirty="0" smtClean="0">
                <a:solidFill>
                  <a:srgbClr val="FF0000"/>
                </a:solidFill>
              </a:rPr>
              <a:t>treatment from a prophylactic to an adjusted-dose regimen </a:t>
            </a:r>
            <a:r>
              <a:rPr lang="en-US" dirty="0" smtClean="0"/>
              <a:t>of low-molecular-weight heparin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Women who are pregnant or in the postpartum period have a </a:t>
            </a:r>
            <a:r>
              <a:rPr lang="en-US" dirty="0" smtClean="0">
                <a:solidFill>
                  <a:srgbClr val="FF0000"/>
                </a:solidFill>
              </a:rPr>
              <a:t>fourfold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fivefold</a:t>
            </a:r>
            <a:r>
              <a:rPr lang="en-US" dirty="0" smtClean="0"/>
              <a:t> increased risk of </a:t>
            </a:r>
            <a:r>
              <a:rPr lang="en-US" dirty="0" err="1" smtClean="0"/>
              <a:t>thromboembolism</a:t>
            </a:r>
            <a:r>
              <a:rPr lang="en-US" dirty="0" smtClean="0"/>
              <a:t> compared with </a:t>
            </a:r>
            <a:r>
              <a:rPr lang="en-US" dirty="0" err="1" smtClean="0"/>
              <a:t>nonpregnant</a:t>
            </a:r>
            <a:r>
              <a:rPr lang="en-US" dirty="0" smtClean="0"/>
              <a:t> women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0000"/>
                </a:solidFill>
              </a:rPr>
              <a:t>80% </a:t>
            </a:r>
            <a:r>
              <a:rPr lang="en-US" dirty="0" smtClean="0"/>
              <a:t>of </a:t>
            </a:r>
            <a:r>
              <a:rPr lang="en-US" dirty="0" err="1" smtClean="0"/>
              <a:t>thromboembolic</a:t>
            </a:r>
            <a:r>
              <a:rPr lang="en-US" dirty="0" smtClean="0"/>
              <a:t> events in pregnancy are </a:t>
            </a:r>
            <a:r>
              <a:rPr lang="en-US" dirty="0" smtClean="0">
                <a:solidFill>
                  <a:srgbClr val="FF0000"/>
                </a:solidFill>
              </a:rPr>
              <a:t>venous</a:t>
            </a:r>
            <a:r>
              <a:rPr lang="en-US" dirty="0" smtClean="0"/>
              <a:t> with a prevalence of </a:t>
            </a:r>
            <a:r>
              <a:rPr lang="en-US" dirty="0" smtClean="0">
                <a:solidFill>
                  <a:srgbClr val="FF0000"/>
                </a:solidFill>
              </a:rPr>
              <a:t>0.5–2.0 per 1,000 pregnant </a:t>
            </a:r>
            <a:r>
              <a:rPr lang="en-US" dirty="0" smtClean="0"/>
              <a:t>women.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VTE is one of the leading causes of</a:t>
            </a:r>
            <a:r>
              <a:rPr lang="en-US" dirty="0" smtClean="0">
                <a:solidFill>
                  <a:srgbClr val="FF0000"/>
                </a:solidFill>
              </a:rPr>
              <a:t> maternal mortality </a:t>
            </a:r>
            <a:r>
              <a:rPr lang="en-US" dirty="0" smtClean="0"/>
              <a:t>in the United States, accounting for </a:t>
            </a:r>
            <a:r>
              <a:rPr lang="en-US" dirty="0" smtClean="0">
                <a:solidFill>
                  <a:srgbClr val="FF0000"/>
                </a:solidFill>
              </a:rPr>
              <a:t>9.3% of all maternal deaths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low-risk thrombophilia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heterozygous</a:t>
            </a:r>
            <a:r>
              <a:rPr lang="en-US" sz="2000" dirty="0">
                <a:solidFill>
                  <a:schemeClr val="tx1"/>
                </a:solidFill>
              </a:rPr>
              <a:t> for factor V Leiden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prothrombin</a:t>
            </a:r>
            <a:r>
              <a:rPr lang="en-US" sz="2000" dirty="0">
                <a:solidFill>
                  <a:srgbClr val="FF0000"/>
                </a:solidFill>
              </a:rPr>
              <a:t> G20210A </a:t>
            </a:r>
            <a:r>
              <a:rPr lang="en-US" sz="2000" dirty="0">
                <a:solidFill>
                  <a:schemeClr val="tx1"/>
                </a:solidFill>
              </a:rPr>
              <a:t>mutations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1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High-risk thrombophilia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antithrombin</a:t>
            </a:r>
            <a:r>
              <a:rPr lang="en-US" sz="2000" dirty="0">
                <a:solidFill>
                  <a:schemeClr val="tx1"/>
                </a:solidFill>
              </a:rPr>
              <a:t> deficiency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protein </a:t>
            </a:r>
            <a:r>
              <a:rPr lang="en-US" sz="2000" dirty="0">
                <a:solidFill>
                  <a:srgbClr val="FF0000"/>
                </a:solidFill>
              </a:rPr>
              <a:t>C or S </a:t>
            </a:r>
            <a:r>
              <a:rPr lang="en-US" sz="2000" dirty="0">
                <a:solidFill>
                  <a:schemeClr val="tx1"/>
                </a:solidFill>
              </a:rPr>
              <a:t>deficiency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compound or homozygous </a:t>
            </a:r>
            <a:r>
              <a:rPr lang="en-US" sz="2000" dirty="0">
                <a:solidFill>
                  <a:schemeClr val="tx1"/>
                </a:solidFill>
              </a:rPr>
              <a:t>for low-risk </a:t>
            </a:r>
            <a:r>
              <a:rPr lang="en-US" sz="2000" dirty="0" err="1">
                <a:solidFill>
                  <a:schemeClr val="tx1"/>
                </a:solidFill>
              </a:rPr>
              <a:t>thrombophilias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9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Family history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rgbClr val="FF0000"/>
                </a:solidFill>
              </a:rPr>
              <a:t>unprovoked or estrogen-related </a:t>
            </a:r>
            <a:r>
              <a:rPr lang="en-US" sz="2000" dirty="0">
                <a:solidFill>
                  <a:schemeClr val="tx1"/>
                </a:solidFill>
              </a:rPr>
              <a:t>VTE in first-degree relative</a:t>
            </a:r>
          </a:p>
          <a:p>
            <a:r>
              <a:rPr lang="en-US" sz="2000" dirty="0">
                <a:solidFill>
                  <a:schemeClr val="tx1"/>
                </a:solidFill>
              </a:rPr>
              <a:t>Known </a:t>
            </a:r>
            <a:r>
              <a:rPr lang="en-US" sz="2000" dirty="0">
                <a:solidFill>
                  <a:srgbClr val="FF0000"/>
                </a:solidFill>
              </a:rPr>
              <a:t>low-risk</a:t>
            </a:r>
            <a:r>
              <a:rPr lang="en-US" sz="2000" dirty="0">
                <a:solidFill>
                  <a:schemeClr val="tx1"/>
                </a:solidFill>
              </a:rPr>
              <a:t> thrombophilia (no VTE)</a:t>
            </a:r>
          </a:p>
          <a:p>
            <a:r>
              <a:rPr lang="en-US" sz="2000" dirty="0">
                <a:solidFill>
                  <a:schemeClr val="tx1"/>
                </a:solidFill>
              </a:rPr>
              <a:t>Age </a:t>
            </a:r>
            <a:r>
              <a:rPr lang="en-US" sz="2000" dirty="0">
                <a:solidFill>
                  <a:srgbClr val="FF0000"/>
                </a:solidFill>
              </a:rPr>
              <a:t>(&gt; 35 </a:t>
            </a:r>
            <a:r>
              <a:rPr lang="en-US" sz="2000" dirty="0">
                <a:solidFill>
                  <a:schemeClr val="tx1"/>
                </a:solidFill>
              </a:rPr>
              <a:t>years)</a:t>
            </a:r>
          </a:p>
          <a:p>
            <a:r>
              <a:rPr lang="en-US" sz="2000" dirty="0">
                <a:solidFill>
                  <a:schemeClr val="tx1"/>
                </a:solidFill>
              </a:rPr>
              <a:t>Obesity </a:t>
            </a:r>
            <a:r>
              <a:rPr lang="en-US" sz="2000" dirty="0">
                <a:solidFill>
                  <a:srgbClr val="FF0000"/>
                </a:solidFill>
              </a:rPr>
              <a:t>BMI&gt; 30</a:t>
            </a:r>
          </a:p>
          <a:p>
            <a:r>
              <a:rPr lang="en-US" sz="2000" dirty="0">
                <a:solidFill>
                  <a:schemeClr val="tx1"/>
                </a:solidFill>
              </a:rPr>
              <a:t>Parity ≥ 3</a:t>
            </a:r>
          </a:p>
          <a:p>
            <a:r>
              <a:rPr lang="en-US" sz="2000" dirty="0">
                <a:solidFill>
                  <a:schemeClr val="tx1"/>
                </a:solidFill>
              </a:rPr>
              <a:t>Smoker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Gross varicose veins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A25E1B5-ACC3-44B4-AE45-DFBBFFE4F5BC}"/>
              </a:ext>
            </a:extLst>
          </p:cNvPr>
          <p:cNvSpPr/>
          <p:nvPr/>
        </p:nvSpPr>
        <p:spPr>
          <a:xfrm>
            <a:off x="2444069" y="367026"/>
            <a:ext cx="4063409" cy="17950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</a:rPr>
              <a:t>            </a:t>
            </a:r>
            <a:r>
              <a:rPr lang="en-US" sz="2400" b="1" dirty="0">
                <a:solidFill>
                  <a:srgbClr val="00B0F0"/>
                </a:solidFill>
              </a:rPr>
              <a:t>1 SCORE</a:t>
            </a:r>
          </a:p>
        </p:txBody>
      </p:sp>
    </p:spTree>
    <p:extLst>
      <p:ext uri="{BB962C8B-B14F-4D97-AF65-F5344CB8AC3E}">
        <p14:creationId xmlns:p14="http://schemas.microsoft.com/office/powerpoint/2010/main" xmlns="" val="30618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989" y="-1602207"/>
            <a:ext cx="8915400" cy="3777622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300" y="189143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Gross varicose veins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Symptomatic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above knee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associated with </a:t>
            </a:r>
            <a:r>
              <a:rPr lang="en-US" b="1" dirty="0" smtClean="0">
                <a:solidFill>
                  <a:srgbClr val="FF0000"/>
                </a:solidFill>
              </a:rPr>
              <a:t>phlebitis/</a:t>
            </a:r>
            <a:r>
              <a:rPr lang="en-US" b="1" dirty="0" err="1" smtClean="0">
                <a:solidFill>
                  <a:srgbClr val="FF0000"/>
                </a:solidFill>
              </a:rPr>
              <a:t>oedema</a:t>
            </a:r>
            <a:r>
              <a:rPr lang="en-US" b="1" dirty="0" smtClean="0">
                <a:solidFill>
                  <a:srgbClr val="FF0000"/>
                </a:solidFill>
              </a:rPr>
              <a:t>/skin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immobility = </a:t>
            </a:r>
            <a:r>
              <a:rPr lang="en-US" b="1" dirty="0" smtClean="0">
                <a:solidFill>
                  <a:srgbClr val="FF0000"/>
                </a:solidFill>
              </a:rPr>
              <a:t>≥ 3 days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long-distance travel = </a:t>
            </a:r>
            <a:r>
              <a:rPr lang="en-US" b="1" dirty="0" smtClean="0">
                <a:solidFill>
                  <a:srgbClr val="FF0000"/>
                </a:solidFill>
              </a:rPr>
              <a:t>&gt; 4 hours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7800" y="41647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3399"/>
                </a:solidFill>
              </a:rPr>
              <a:t>The NICE and the RCOG : all long-distance (more than four hours) travel (not exclusively by air) and </a:t>
            </a:r>
            <a:r>
              <a:rPr lang="en-US" b="1" dirty="0" err="1" smtClean="0">
                <a:solidFill>
                  <a:srgbClr val="FF3399"/>
                </a:solidFill>
              </a:rPr>
              <a:t>antepartum</a:t>
            </a:r>
            <a:r>
              <a:rPr lang="en-US" b="1" dirty="0" smtClean="0">
                <a:solidFill>
                  <a:srgbClr val="FF3399"/>
                </a:solidFill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</a:rPr>
              <a:t>immobilisation</a:t>
            </a:r>
            <a:r>
              <a:rPr lang="en-US" b="1" dirty="0" smtClean="0">
                <a:solidFill>
                  <a:srgbClr val="FF3399"/>
                </a:solidFill>
              </a:rPr>
              <a:t> (defined as strict bed rest 1 week or more prior to delivery</a:t>
            </a:r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6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8F66D24-0444-4238-AD57-859CF5C39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293" y="267951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Admission to hospital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18-fold increased risk of first VTE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Remains increased after discharge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Being six-fold higher in the 28 days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after discharge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1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Pre-eclampsia</a:t>
            </a:r>
            <a:r>
              <a:rPr lang="en-US" sz="2000" dirty="0">
                <a:solidFill>
                  <a:schemeClr val="tx1"/>
                </a:solidFill>
              </a:rPr>
              <a:t> in current pregnancy</a:t>
            </a:r>
          </a:p>
          <a:p>
            <a:r>
              <a:rPr lang="en-US" sz="2000" dirty="0">
                <a:solidFill>
                  <a:schemeClr val="tx1"/>
                </a:solidFill>
              </a:rPr>
              <a:t>ART/IVF (</a:t>
            </a:r>
            <a:r>
              <a:rPr lang="en-US" sz="2000" dirty="0">
                <a:solidFill>
                  <a:srgbClr val="FF0000"/>
                </a:solidFill>
              </a:rPr>
              <a:t>antenatal </a:t>
            </a:r>
            <a:r>
              <a:rPr lang="en-US" sz="2000" dirty="0">
                <a:solidFill>
                  <a:schemeClr val="tx1"/>
                </a:solidFill>
              </a:rPr>
              <a:t>only)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Multiple</a:t>
            </a:r>
            <a:r>
              <a:rPr lang="en-US" sz="2000" dirty="0">
                <a:solidFill>
                  <a:schemeClr val="tx1"/>
                </a:solidFill>
              </a:rPr>
              <a:t> pregnancy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Elective</a:t>
            </a:r>
            <a:r>
              <a:rPr lang="en-US" sz="2000" dirty="0">
                <a:solidFill>
                  <a:schemeClr val="tx1"/>
                </a:solidFill>
              </a:rPr>
              <a:t> caesarean section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Mid-cavity or rotational operative delivery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Prolonged </a:t>
            </a:r>
            <a:r>
              <a:rPr lang="en-US" sz="2000" dirty="0" err="1">
                <a:solidFill>
                  <a:schemeClr val="tx1"/>
                </a:solidFill>
              </a:rPr>
              <a:t>labour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(&gt; 24 hours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PPH </a:t>
            </a:r>
            <a:r>
              <a:rPr lang="en-US" sz="2000" dirty="0">
                <a:solidFill>
                  <a:srgbClr val="FF0000"/>
                </a:solidFill>
              </a:rPr>
              <a:t>(&gt; 1 </a:t>
            </a:r>
            <a:r>
              <a:rPr lang="en-US" sz="2000" dirty="0" err="1">
                <a:solidFill>
                  <a:srgbClr val="FF0000"/>
                </a:solidFill>
              </a:rPr>
              <a:t>litre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or transfusion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Preterm </a:t>
            </a:r>
            <a:r>
              <a:rPr lang="en-US" sz="2000" dirty="0">
                <a:solidFill>
                  <a:srgbClr val="FF0000"/>
                </a:solidFill>
              </a:rPr>
              <a:t>birth &lt; 37+0 </a:t>
            </a:r>
            <a:r>
              <a:rPr lang="en-US" sz="2000" dirty="0">
                <a:solidFill>
                  <a:schemeClr val="tx1"/>
                </a:solidFill>
              </a:rPr>
              <a:t>weeks in current pregnancy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Stillbirth</a:t>
            </a:r>
            <a:r>
              <a:rPr lang="en-US" sz="2000" dirty="0">
                <a:solidFill>
                  <a:schemeClr val="tx1"/>
                </a:solidFill>
              </a:rPr>
              <a:t> in current pregnancy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BD3D087-C3A0-4AD1-ACFD-E22C89427A73}"/>
              </a:ext>
            </a:extLst>
          </p:cNvPr>
          <p:cNvSpPr/>
          <p:nvPr/>
        </p:nvSpPr>
        <p:spPr>
          <a:xfrm>
            <a:off x="2444069" y="367026"/>
            <a:ext cx="4063409" cy="17950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</a:rPr>
              <a:t>            </a:t>
            </a:r>
            <a:r>
              <a:rPr lang="en-US" sz="2400" b="1" dirty="0">
                <a:solidFill>
                  <a:srgbClr val="00B0F0"/>
                </a:solidFill>
              </a:rPr>
              <a:t>1 SCORE</a:t>
            </a:r>
          </a:p>
        </p:txBody>
      </p:sp>
    </p:spTree>
    <p:extLst>
      <p:ext uri="{BB962C8B-B14F-4D97-AF65-F5344CB8AC3E}">
        <p14:creationId xmlns:p14="http://schemas.microsoft.com/office/powerpoint/2010/main" xmlns="" val="19332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Obesity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BMI ≥ 30 = 1; </a:t>
            </a:r>
            <a:r>
              <a:rPr lang="en-US" sz="2000" dirty="0">
                <a:solidFill>
                  <a:srgbClr val="FF0000"/>
                </a:solidFill>
              </a:rPr>
              <a:t>BMI ≥ 40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Caesarean section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err="1">
                <a:solidFill>
                  <a:schemeClr val="tx1"/>
                </a:solidFill>
              </a:rPr>
              <a:t>labour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1BF5722-4242-4F8C-832C-0B53254DF0EA}"/>
              </a:ext>
            </a:extLst>
          </p:cNvPr>
          <p:cNvSpPr/>
          <p:nvPr/>
        </p:nvSpPr>
        <p:spPr>
          <a:xfrm>
            <a:off x="2444069" y="367026"/>
            <a:ext cx="4063409" cy="17950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</a:rPr>
              <a:t>            </a:t>
            </a:r>
            <a:r>
              <a:rPr lang="en-US" sz="2400" b="1" dirty="0">
                <a:solidFill>
                  <a:srgbClr val="00B0F0"/>
                </a:solidFill>
              </a:rPr>
              <a:t>2 SCORE</a:t>
            </a:r>
          </a:p>
        </p:txBody>
      </p:sp>
    </p:spTree>
    <p:extLst>
      <p:ext uri="{BB962C8B-B14F-4D97-AF65-F5344CB8AC3E}">
        <p14:creationId xmlns:p14="http://schemas.microsoft.com/office/powerpoint/2010/main" xmlns="" val="9002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56268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Previous VTE </a:t>
            </a:r>
            <a:r>
              <a:rPr lang="en-US" sz="2000" dirty="0">
                <a:solidFill>
                  <a:srgbClr val="FF0000"/>
                </a:solidFill>
              </a:rPr>
              <a:t>provoked by major </a:t>
            </a:r>
            <a:r>
              <a:rPr lang="en-US" sz="2000" dirty="0">
                <a:solidFill>
                  <a:schemeClr val="tx1"/>
                </a:solidFill>
              </a:rPr>
              <a:t>surgery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Known</a:t>
            </a:r>
            <a:r>
              <a:rPr lang="en-US" sz="2000" dirty="0">
                <a:solidFill>
                  <a:srgbClr val="FF0000"/>
                </a:solidFill>
              </a:rPr>
              <a:t> high-risk </a:t>
            </a:r>
            <a:r>
              <a:rPr lang="en-US" sz="2000" dirty="0">
                <a:solidFill>
                  <a:schemeClr val="tx1"/>
                </a:solidFill>
              </a:rPr>
              <a:t>thrombophilia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Medical comorbidities e.g</a:t>
            </a:r>
            <a:r>
              <a:rPr lang="en-US" sz="2000" dirty="0">
                <a:solidFill>
                  <a:srgbClr val="FF0000"/>
                </a:solidFill>
              </a:rPr>
              <a:t>. cancer, heart failure</a:t>
            </a:r>
            <a:r>
              <a:rPr lang="en-US" sz="2000" dirty="0">
                <a:solidFill>
                  <a:schemeClr val="tx1"/>
                </a:solidFill>
              </a:rPr>
              <a:t>; active systemic </a:t>
            </a:r>
            <a:r>
              <a:rPr lang="en-US" sz="2000" dirty="0">
                <a:solidFill>
                  <a:srgbClr val="FF0000"/>
                </a:solidFill>
              </a:rPr>
              <a:t>lupus </a:t>
            </a:r>
            <a:r>
              <a:rPr lang="en-US" sz="2000" dirty="0">
                <a:solidFill>
                  <a:schemeClr val="tx1"/>
                </a:solidFill>
              </a:rPr>
              <a:t>erythematosus, </a:t>
            </a:r>
            <a:r>
              <a:rPr lang="en-US" sz="2000" dirty="0">
                <a:solidFill>
                  <a:srgbClr val="FF0000"/>
                </a:solidFill>
              </a:rPr>
              <a:t>inflammatory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polyarthropathy</a:t>
            </a:r>
            <a:r>
              <a:rPr lang="en-US" sz="2000" dirty="0">
                <a:solidFill>
                  <a:schemeClr val="tx1"/>
                </a:solidFill>
              </a:rPr>
              <a:t> or inflammatory bowel </a:t>
            </a:r>
            <a:r>
              <a:rPr lang="en-US" sz="2000" dirty="0" smtClean="0">
                <a:solidFill>
                  <a:schemeClr val="tx1"/>
                </a:solidFill>
              </a:rPr>
              <a:t>disease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type </a:t>
            </a:r>
            <a:r>
              <a:rPr lang="en-US" sz="2000" dirty="0">
                <a:solidFill>
                  <a:schemeClr val="tx1"/>
                </a:solidFill>
              </a:rPr>
              <a:t>I diabetes mellitus </a:t>
            </a:r>
            <a:r>
              <a:rPr lang="en-US" sz="2000" dirty="0">
                <a:solidFill>
                  <a:srgbClr val="FF0000"/>
                </a:solidFill>
              </a:rPr>
              <a:t>with nephropathy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>
                <a:solidFill>
                  <a:srgbClr val="FF0000"/>
                </a:solidFill>
              </a:rPr>
              <a:t>sickle cell </a:t>
            </a:r>
            <a:r>
              <a:rPr lang="en-US" sz="2000" dirty="0">
                <a:solidFill>
                  <a:schemeClr val="tx1"/>
                </a:solidFill>
              </a:rPr>
              <a:t>disease; current </a:t>
            </a:r>
            <a:r>
              <a:rPr lang="en-US" sz="2000" dirty="0">
                <a:solidFill>
                  <a:srgbClr val="FF0000"/>
                </a:solidFill>
              </a:rPr>
              <a:t>intravenous</a:t>
            </a:r>
            <a:r>
              <a:rPr lang="en-US" sz="2000" dirty="0">
                <a:solidFill>
                  <a:schemeClr val="tx1"/>
                </a:solidFill>
              </a:rPr>
              <a:t> drug use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Any </a:t>
            </a:r>
            <a:r>
              <a:rPr lang="en-US" sz="2000" dirty="0">
                <a:solidFill>
                  <a:srgbClr val="FF0000"/>
                </a:solidFill>
              </a:rPr>
              <a:t>surgical procedure</a:t>
            </a:r>
            <a:r>
              <a:rPr lang="en-US" sz="2000" dirty="0">
                <a:solidFill>
                  <a:schemeClr val="tx1"/>
                </a:solidFill>
              </a:rPr>
              <a:t> in pregnancy or puerperium </a:t>
            </a:r>
            <a:r>
              <a:rPr lang="en-US" sz="2000" dirty="0">
                <a:solidFill>
                  <a:srgbClr val="FF0000"/>
                </a:solidFill>
              </a:rPr>
              <a:t>except immediate </a:t>
            </a:r>
            <a:r>
              <a:rPr lang="en-US" sz="2000" dirty="0">
                <a:solidFill>
                  <a:schemeClr val="tx1"/>
                </a:solidFill>
              </a:rPr>
              <a:t>repair of the perineum, e.g. </a:t>
            </a:r>
            <a:r>
              <a:rPr lang="en-US" sz="2000" dirty="0">
                <a:solidFill>
                  <a:srgbClr val="FF0000"/>
                </a:solidFill>
              </a:rPr>
              <a:t>appendicectomy, postpartum </a:t>
            </a:r>
            <a:r>
              <a:rPr lang="en-US" sz="2000" dirty="0" err="1">
                <a:solidFill>
                  <a:srgbClr val="FF0000"/>
                </a:solidFill>
              </a:rPr>
              <a:t>sterilisation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FBB4A7D-160E-4F8F-9CEE-7A661336450A}"/>
              </a:ext>
            </a:extLst>
          </p:cNvPr>
          <p:cNvSpPr/>
          <p:nvPr/>
        </p:nvSpPr>
        <p:spPr>
          <a:xfrm>
            <a:off x="2444069" y="367026"/>
            <a:ext cx="4063409" cy="17950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</a:rPr>
              <a:t>            </a:t>
            </a:r>
            <a:r>
              <a:rPr lang="en-US" sz="2400" b="1" dirty="0">
                <a:solidFill>
                  <a:srgbClr val="00B0F0"/>
                </a:solidFill>
              </a:rPr>
              <a:t>3 SCORE</a:t>
            </a:r>
          </a:p>
        </p:txBody>
      </p:sp>
    </p:spTree>
    <p:extLst>
      <p:ext uri="{BB962C8B-B14F-4D97-AF65-F5344CB8AC3E}">
        <p14:creationId xmlns:p14="http://schemas.microsoft.com/office/powerpoint/2010/main" xmlns="" val="27321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Previous VTE </a:t>
            </a:r>
            <a:r>
              <a:rPr lang="en-US" sz="2000" dirty="0">
                <a:solidFill>
                  <a:schemeClr val="tx1"/>
                </a:solidFill>
              </a:rPr>
              <a:t>(except a single event related to major surgery)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APS</a:t>
            </a:r>
          </a:p>
          <a:p>
            <a:r>
              <a:rPr lang="en-US" sz="2000" dirty="0">
                <a:solidFill>
                  <a:schemeClr val="tx1"/>
                </a:solidFill>
              </a:rPr>
              <a:t>Hyperemesis</a:t>
            </a:r>
          </a:p>
          <a:p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first trimester only</a:t>
            </a:r>
            <a:r>
              <a:rPr lang="en-US" sz="2000" dirty="0">
                <a:solidFill>
                  <a:schemeClr val="tx1"/>
                </a:solidFill>
              </a:rPr>
              <a:t>) OHSS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5CC31B2-0443-41B9-9F0A-BCCCAF7E9A37}"/>
              </a:ext>
            </a:extLst>
          </p:cNvPr>
          <p:cNvSpPr/>
          <p:nvPr/>
        </p:nvSpPr>
        <p:spPr>
          <a:xfrm>
            <a:off x="2444069" y="367026"/>
            <a:ext cx="4063409" cy="17950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</a:rPr>
              <a:t>            </a:t>
            </a:r>
            <a:r>
              <a:rPr lang="en-US" sz="2400" b="1" dirty="0">
                <a:solidFill>
                  <a:srgbClr val="00B0F0"/>
                </a:solidFill>
              </a:rPr>
              <a:t>4 SCORE</a:t>
            </a:r>
          </a:p>
        </p:txBody>
      </p:sp>
    </p:spTree>
    <p:extLst>
      <p:ext uri="{BB962C8B-B14F-4D97-AF65-F5344CB8AC3E}">
        <p14:creationId xmlns:p14="http://schemas.microsoft.com/office/powerpoint/2010/main" xmlns="" val="247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If total score ≥ 4 </a:t>
            </a:r>
            <a:r>
              <a:rPr lang="en-US" sz="2000" dirty="0">
                <a:solidFill>
                  <a:schemeClr val="tx1"/>
                </a:solidFill>
              </a:rPr>
              <a:t>antenatally, consider thromboprophylaxis from the </a:t>
            </a:r>
            <a:r>
              <a:rPr lang="en-US" sz="2000" dirty="0">
                <a:solidFill>
                  <a:srgbClr val="FF0000"/>
                </a:solidFill>
              </a:rPr>
              <a:t>first trimester.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• </a:t>
            </a:r>
            <a:r>
              <a:rPr lang="en-US" sz="2000" dirty="0">
                <a:solidFill>
                  <a:srgbClr val="FF0000"/>
                </a:solidFill>
              </a:rPr>
              <a:t>If total score 3 </a:t>
            </a:r>
            <a:r>
              <a:rPr lang="en-US" sz="2000" dirty="0">
                <a:solidFill>
                  <a:schemeClr val="tx1"/>
                </a:solidFill>
              </a:rPr>
              <a:t>antenatally, consider thromboprophylaxis from </a:t>
            </a:r>
            <a:r>
              <a:rPr lang="en-US" sz="2000" dirty="0">
                <a:solidFill>
                  <a:srgbClr val="FF0000"/>
                </a:solidFill>
              </a:rPr>
              <a:t>28 </a:t>
            </a:r>
            <a:r>
              <a:rPr lang="en-US" sz="2000" dirty="0">
                <a:solidFill>
                  <a:schemeClr val="tx1"/>
                </a:solidFill>
              </a:rPr>
              <a:t>weeks.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• If total </a:t>
            </a:r>
            <a:r>
              <a:rPr lang="en-US" sz="2000" dirty="0">
                <a:solidFill>
                  <a:srgbClr val="FF0000"/>
                </a:solidFill>
              </a:rPr>
              <a:t>score ≥ 2 </a:t>
            </a:r>
            <a:r>
              <a:rPr lang="en-US" sz="2000" dirty="0">
                <a:solidFill>
                  <a:schemeClr val="tx1"/>
                </a:solidFill>
              </a:rPr>
              <a:t>postnatally, consider thromboprophylaxis for at </a:t>
            </a:r>
            <a:r>
              <a:rPr lang="en-US" sz="2000" dirty="0">
                <a:solidFill>
                  <a:srgbClr val="FF0000"/>
                </a:solidFill>
              </a:rPr>
              <a:t>least 10 days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• If admitted to </a:t>
            </a:r>
            <a:r>
              <a:rPr lang="en-US" sz="2000" dirty="0">
                <a:solidFill>
                  <a:srgbClr val="FF0000"/>
                </a:solidFill>
              </a:rPr>
              <a:t>hospital antenatally </a:t>
            </a:r>
            <a:r>
              <a:rPr lang="en-US" sz="2000" dirty="0">
                <a:solidFill>
                  <a:schemeClr val="tx1"/>
                </a:solidFill>
              </a:rPr>
              <a:t>consider thromboprophylaxis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• If prolonged </a:t>
            </a:r>
            <a:r>
              <a:rPr lang="en-US" sz="2000" dirty="0">
                <a:solidFill>
                  <a:srgbClr val="FF0000"/>
                </a:solidFill>
              </a:rPr>
              <a:t>admission (≥ 3 days) </a:t>
            </a:r>
            <a:r>
              <a:rPr lang="en-US" sz="2000" dirty="0">
                <a:solidFill>
                  <a:schemeClr val="tx1"/>
                </a:solidFill>
              </a:rPr>
              <a:t>or readmission to hospital within the puerperium consider thromboprophylaxis. 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Google Shape;95;p14">
            <a:extLst>
              <a:ext uri="{FF2B5EF4-FFF2-40B4-BE49-F238E27FC236}">
                <a16:creationId xmlns="" xmlns:a16="http://schemas.microsoft.com/office/drawing/2014/main" id="{F5045F6F-171F-40A4-8EC4-0A91BC020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MANAGEMENT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0000"/>
                </a:solidFill>
              </a:rPr>
              <a:t>one half </a:t>
            </a:r>
            <a:r>
              <a:rPr lang="en-US" dirty="0" smtClean="0"/>
              <a:t>of these events occur during pregnancy and one half occur during the postpartum period,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the risk </a:t>
            </a:r>
            <a:r>
              <a:rPr lang="en-US" dirty="0" smtClean="0">
                <a:solidFill>
                  <a:srgbClr val="FF0000"/>
                </a:solidFill>
              </a:rPr>
              <a:t>per day is greatest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weeks immediately</a:t>
            </a:r>
            <a:r>
              <a:rPr lang="en-US" dirty="0" smtClean="0"/>
              <a:t> after delivery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pretnatally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Fewer</a:t>
            </a:r>
            <a:r>
              <a:rPr lang="en-US" sz="2000" dirty="0">
                <a:solidFill>
                  <a:schemeClr val="tx1"/>
                </a:solidFill>
              </a:rPr>
              <a:t> than three risk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Mobilisation</a:t>
            </a:r>
            <a:r>
              <a:rPr lang="en-US" sz="2000" dirty="0">
                <a:solidFill>
                  <a:schemeClr val="tx1"/>
                </a:solidFill>
              </a:rPr>
              <a:t> and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avoidance of dehydration</a:t>
            </a:r>
            <a:r>
              <a:rPr lang="en-US" sz="2000" dirty="0">
                <a:solidFill>
                  <a:schemeClr val="tx1"/>
                </a:solidFill>
              </a:rPr>
              <a:t> factors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2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Antenatal and postnatal prophylactic dose of LMWH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006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Weight &lt; 50 kg = 20 mg enoxaparin/2500 units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Weight 50–90 kg = 40 mg enoxaparin/5000 units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Weight 91–130 kg = 60 mg enoxaparin/7500 units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Weight 131–170 kg = 80 mg enoxaparin/10 000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Weight &gt; 170 kg = 0.6 mg/kg/day enoxaparin/ 75 u/kg/day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4575175"/>
            <a:ext cx="7594599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53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Acquired thrombophilia &amp;previous VTE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previous </a:t>
            </a:r>
            <a:r>
              <a:rPr lang="en-US" sz="2000" dirty="0">
                <a:solidFill>
                  <a:srgbClr val="FF0000"/>
                </a:solidFill>
              </a:rPr>
              <a:t>VTE  WITH  APS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will often be on </a:t>
            </a:r>
            <a:r>
              <a:rPr lang="en-US" sz="2000" dirty="0">
                <a:solidFill>
                  <a:srgbClr val="FF0000"/>
                </a:solidFill>
              </a:rPr>
              <a:t>long-term oral anticoagulation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with higher dose LMWH (either </a:t>
            </a:r>
            <a:r>
              <a:rPr lang="en-US" sz="2000" dirty="0">
                <a:solidFill>
                  <a:srgbClr val="FF0000"/>
                </a:solidFill>
              </a:rPr>
              <a:t>50%, 75% or full treatment </a:t>
            </a:r>
            <a:r>
              <a:rPr lang="en-US" sz="2000" dirty="0">
                <a:solidFill>
                  <a:schemeClr val="tx1"/>
                </a:solidFill>
              </a:rPr>
              <a:t>dose)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antenatally and for 6 weeks postpartum </a:t>
            </a:r>
            <a:r>
              <a:rPr lang="en-US" sz="2000" dirty="0">
                <a:solidFill>
                  <a:schemeClr val="tx1"/>
                </a:solidFill>
              </a:rPr>
              <a:t>or until returned to oral anticoagulant therapy after delivery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with a </a:t>
            </a:r>
            <a:r>
              <a:rPr lang="en-US" sz="2000" dirty="0" err="1">
                <a:solidFill>
                  <a:schemeClr val="tx1"/>
                </a:solidFill>
              </a:rPr>
              <a:t>haematologist</a:t>
            </a:r>
            <a:r>
              <a:rPr lang="en-US" sz="2000" dirty="0">
                <a:solidFill>
                  <a:schemeClr val="tx1"/>
                </a:solidFill>
              </a:rPr>
              <a:t> and/or rheumatologist with expertise in this area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4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with previous recurrent VTE: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regarding doses of LMWH in pregnancy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previous recurrent VTE require higher doses of LMWH.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1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Women in whom the original </a:t>
            </a:r>
            <a:r>
              <a:rPr lang="en-US" sz="2000" dirty="0">
                <a:solidFill>
                  <a:srgbClr val="FF0000"/>
                </a:solidFill>
              </a:rPr>
              <a:t>VTE was unprovoked/idiopathic </a:t>
            </a:r>
            <a:r>
              <a:rPr lang="en-US" sz="2000" dirty="0">
                <a:solidFill>
                  <a:schemeClr val="tx1"/>
                </a:solidFill>
              </a:rPr>
              <a:t>or related to estrogen (estrogen containing </a:t>
            </a:r>
            <a:r>
              <a:rPr lang="en-US" sz="2000" dirty="0">
                <a:solidFill>
                  <a:srgbClr val="FF0000"/>
                </a:solidFill>
              </a:rPr>
              <a:t>contraception/pregnancy</a:t>
            </a:r>
            <a:r>
              <a:rPr lang="en-US" sz="2000" dirty="0">
                <a:solidFill>
                  <a:schemeClr val="tx1"/>
                </a:solidFill>
              </a:rPr>
              <a:t>)  or related to a transient risk factor other than major surgery or who have other risk factors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should be offered thromboprophylaxis with LMWH throughout the antenatal period</a:t>
            </a:r>
          </a:p>
        </p:txBody>
      </p:sp>
    </p:spTree>
    <p:extLst>
      <p:ext uri="{BB962C8B-B14F-4D97-AF65-F5344CB8AC3E}">
        <p14:creationId xmlns:p14="http://schemas.microsoft.com/office/powerpoint/2010/main" xmlns="" val="42903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In women in whom the original VTE </a:t>
            </a:r>
            <a:r>
              <a:rPr lang="en-US" sz="2000" dirty="0">
                <a:solidFill>
                  <a:srgbClr val="FF0000"/>
                </a:solidFill>
              </a:rPr>
              <a:t>was provoked by major surgery </a:t>
            </a:r>
            <a:r>
              <a:rPr lang="en-US" sz="2000" dirty="0">
                <a:solidFill>
                  <a:schemeClr val="tx1"/>
                </a:solidFill>
              </a:rPr>
              <a:t>from which they have recovered and who </a:t>
            </a:r>
            <a:r>
              <a:rPr lang="en-US" sz="2000" dirty="0">
                <a:solidFill>
                  <a:srgbClr val="FF0000"/>
                </a:solidFill>
              </a:rPr>
              <a:t>have no other risk factors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Thromboprophylaxis with LMWH can be </a:t>
            </a:r>
            <a:r>
              <a:rPr lang="en-US" sz="2000" dirty="0">
                <a:solidFill>
                  <a:srgbClr val="FF0000"/>
                </a:solidFill>
              </a:rPr>
              <a:t>withheld antenatally until 28</a:t>
            </a:r>
            <a:r>
              <a:rPr lang="en-US" sz="2000" dirty="0">
                <a:solidFill>
                  <a:schemeClr val="tx1"/>
                </a:solidFill>
              </a:rPr>
              <a:t> weeks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They require close surveillance for the development of </a:t>
            </a:r>
            <a:r>
              <a:rPr lang="en-US" sz="2000" dirty="0">
                <a:solidFill>
                  <a:srgbClr val="FF0000"/>
                </a:solidFill>
              </a:rPr>
              <a:t>other risk factors 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3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2324100"/>
            <a:ext cx="8644721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2612125"/>
            <a:ext cx="8824913" cy="33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2133600"/>
            <a:ext cx="104115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the first trimester risk factors for VTE and how should they be managed?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admitted with </a:t>
            </a:r>
            <a:r>
              <a:rPr lang="en-US" sz="2000" dirty="0">
                <a:solidFill>
                  <a:srgbClr val="FF0000"/>
                </a:solidFill>
              </a:rPr>
              <a:t>hyperemesis</a:t>
            </a:r>
            <a:r>
              <a:rPr lang="en-US" sz="2000" dirty="0">
                <a:solidFill>
                  <a:schemeClr val="tx1"/>
                </a:solidFill>
              </a:rPr>
              <a:t>: should be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discontinue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thromboprophylaxis when the </a:t>
            </a:r>
            <a:r>
              <a:rPr lang="en-US" sz="2000" dirty="0">
                <a:solidFill>
                  <a:srgbClr val="FF0000"/>
                </a:solidFill>
              </a:rPr>
              <a:t>hyperemesis resolves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OHSS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  <a:r>
              <a:rPr lang="en-US" sz="2000" dirty="0">
                <a:solidFill>
                  <a:srgbClr val="FF0000"/>
                </a:solidFill>
              </a:rPr>
              <a:t>should be considered </a:t>
            </a:r>
            <a:r>
              <a:rPr lang="en-US" sz="2000" dirty="0">
                <a:solidFill>
                  <a:schemeClr val="tx1"/>
                </a:solidFill>
              </a:rPr>
              <a:t>for thromboprophylaxis in the </a:t>
            </a:r>
            <a:r>
              <a:rPr lang="en-US" sz="2000" dirty="0">
                <a:solidFill>
                  <a:srgbClr val="FF0000"/>
                </a:solidFill>
              </a:rPr>
              <a:t>first trimester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IVF</a:t>
            </a:r>
            <a:r>
              <a:rPr lang="en-US" sz="2000" dirty="0">
                <a:solidFill>
                  <a:schemeClr val="tx1"/>
                </a:solidFill>
              </a:rPr>
              <a:t> : pregnancy and </a:t>
            </a:r>
            <a:r>
              <a:rPr lang="en-US" sz="2000" dirty="0">
                <a:solidFill>
                  <a:srgbClr val="FF0000"/>
                </a:solidFill>
              </a:rPr>
              <a:t>three other risk </a:t>
            </a:r>
            <a:r>
              <a:rPr lang="en-US" sz="2000" dirty="0">
                <a:solidFill>
                  <a:schemeClr val="tx1"/>
                </a:solidFill>
              </a:rPr>
              <a:t>factors should be considered for thromboprophylaxis starting in the first trimester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5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Pregnancy-Associated Changes and</a:t>
            </a:r>
            <a:br>
              <a:rPr lang="en-US" dirty="0" smtClean="0"/>
            </a:br>
            <a:r>
              <a:rPr lang="en-US" dirty="0" smtClean="0"/>
              <a:t>Venous </a:t>
            </a:r>
            <a:r>
              <a:rPr lang="en-US" dirty="0" err="1" smtClean="0"/>
              <a:t>Thromboembolism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400" y="2133600"/>
            <a:ext cx="9320212" cy="377762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1600" dirty="0" smtClean="0"/>
              <a:t>Pregnancy is associated with changes that </a:t>
            </a:r>
            <a:r>
              <a:rPr lang="en-US" sz="1600" dirty="0" smtClean="0">
                <a:solidFill>
                  <a:srgbClr val="FF0000"/>
                </a:solidFill>
              </a:rPr>
              <a:t>increase the risk of </a:t>
            </a:r>
            <a:r>
              <a:rPr lang="en-US" sz="1600" dirty="0" err="1" smtClean="0">
                <a:solidFill>
                  <a:srgbClr val="FF0000"/>
                </a:solidFill>
              </a:rPr>
              <a:t>thromboembolism</a:t>
            </a:r>
            <a:r>
              <a:rPr lang="en-US" sz="1600" dirty="0" smtClean="0"/>
              <a:t>,</a:t>
            </a:r>
          </a:p>
          <a:p>
            <a:pPr algn="l" rtl="0">
              <a:lnSpc>
                <a:spcPct val="150000"/>
              </a:lnSpc>
            </a:pPr>
            <a:r>
              <a:rPr lang="en-US" sz="1600" dirty="0" smtClean="0"/>
              <a:t>including </a:t>
            </a:r>
            <a:r>
              <a:rPr lang="en-US" sz="1600" dirty="0" err="1" smtClean="0">
                <a:solidFill>
                  <a:srgbClr val="FF0000"/>
                </a:solidFill>
              </a:rPr>
              <a:t>hypercoagulability</a:t>
            </a:r>
            <a:r>
              <a:rPr lang="en-US" sz="1600" dirty="0" smtClean="0"/>
              <a:t>, increased </a:t>
            </a:r>
            <a:r>
              <a:rPr lang="en-US" sz="1600" dirty="0" smtClean="0">
                <a:solidFill>
                  <a:srgbClr val="FF0000"/>
                </a:solidFill>
              </a:rPr>
              <a:t>venous stasis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decreased</a:t>
            </a:r>
            <a:r>
              <a:rPr lang="en-US" sz="1600" dirty="0" smtClean="0"/>
              <a:t> venous outflow </a:t>
            </a:r>
            <a:r>
              <a:rPr lang="en-US" sz="1600" dirty="0" smtClean="0">
                <a:solidFill>
                  <a:srgbClr val="FF0000"/>
                </a:solidFill>
              </a:rPr>
              <a:t>compression of the inferior vena cava </a:t>
            </a:r>
            <a:r>
              <a:rPr lang="en-US" sz="1600" dirty="0" smtClean="0"/>
              <a:t>and pelvic veins by the enlarging uterus and </a:t>
            </a:r>
            <a:r>
              <a:rPr lang="en-US" sz="1600" dirty="0" smtClean="0">
                <a:solidFill>
                  <a:srgbClr val="FF0000"/>
                </a:solidFill>
              </a:rPr>
              <a:t>decreased mobility </a:t>
            </a:r>
          </a:p>
          <a:p>
            <a:pPr algn="l" rtl="0">
              <a:lnSpc>
                <a:spcPct val="150000"/>
              </a:lnSpc>
            </a:pPr>
            <a:r>
              <a:rPr lang="en-US" sz="1600" dirty="0" smtClean="0"/>
              <a:t>Pregnancy also alters the </a:t>
            </a:r>
            <a:r>
              <a:rPr lang="en-US" sz="1600" dirty="0" smtClean="0">
                <a:solidFill>
                  <a:srgbClr val="FF0000"/>
                </a:solidFill>
              </a:rPr>
              <a:t>levels of coagulation factors </a:t>
            </a:r>
            <a:r>
              <a:rPr lang="en-US" sz="1600" dirty="0" smtClean="0"/>
              <a:t>normally responsible for </a:t>
            </a:r>
            <a:r>
              <a:rPr lang="en-US" sz="1600" dirty="0" err="1" smtClean="0"/>
              <a:t>hemostasis</a:t>
            </a:r>
            <a:r>
              <a:rPr lang="en-US" sz="1600" dirty="0" smtClean="0"/>
              <a:t> .</a:t>
            </a:r>
          </a:p>
          <a:p>
            <a:pPr algn="l" rtl="0">
              <a:lnSpc>
                <a:spcPct val="150000"/>
              </a:lnSpc>
            </a:pPr>
            <a:r>
              <a:rPr lang="en-US" sz="1600" dirty="0" smtClean="0"/>
              <a:t>The overall effect of these changes is </a:t>
            </a:r>
            <a:r>
              <a:rPr lang="en-US" sz="1600" dirty="0" smtClean="0">
                <a:solidFill>
                  <a:srgbClr val="FF0000"/>
                </a:solidFill>
              </a:rPr>
              <a:t>an increased </a:t>
            </a:r>
            <a:r>
              <a:rPr lang="en-US" sz="1600" dirty="0" err="1" smtClean="0">
                <a:solidFill>
                  <a:srgbClr val="FF0000"/>
                </a:solidFill>
              </a:rPr>
              <a:t>thrombogenic</a:t>
            </a:r>
            <a:r>
              <a:rPr lang="en-US" sz="1600" dirty="0" smtClean="0">
                <a:solidFill>
                  <a:srgbClr val="FF0000"/>
                </a:solidFill>
              </a:rPr>
              <a:t> state</a:t>
            </a:r>
            <a:r>
              <a:rPr lang="en-US" sz="1600" dirty="0" smtClean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 present it is unclear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whether </a:t>
            </a:r>
            <a:r>
              <a:rPr lang="en-US" sz="2000" dirty="0">
                <a:solidFill>
                  <a:schemeClr val="tx1"/>
                </a:solidFill>
              </a:rPr>
              <a:t>women undergoing </a:t>
            </a:r>
            <a:r>
              <a:rPr lang="en-US" sz="2000" dirty="0">
                <a:solidFill>
                  <a:srgbClr val="FF0000"/>
                </a:solidFill>
              </a:rPr>
              <a:t>surgical management </a:t>
            </a:r>
            <a:r>
              <a:rPr lang="en-US" sz="2000" dirty="0" smtClean="0">
                <a:solidFill>
                  <a:srgbClr val="FF0000"/>
                </a:solidFill>
              </a:rPr>
              <a:t>of  </a:t>
            </a:r>
            <a:r>
              <a:rPr lang="en-US" sz="2000" dirty="0">
                <a:solidFill>
                  <a:srgbClr val="FF0000"/>
                </a:solidFill>
              </a:rPr>
              <a:t>miscarriage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surgical termination </a:t>
            </a:r>
            <a:r>
              <a:rPr lang="en-US" sz="2000" dirty="0">
                <a:solidFill>
                  <a:schemeClr val="tx1"/>
                </a:solidFill>
              </a:rPr>
              <a:t>of pregnancy are </a:t>
            </a:r>
            <a:r>
              <a:rPr lang="en-US" sz="2000" dirty="0">
                <a:solidFill>
                  <a:srgbClr val="FF0000"/>
                </a:solidFill>
              </a:rPr>
              <a:t>at increased risk of VTE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should thromboprophylaxis be interrupted for delivery?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LMWH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vaginal </a:t>
            </a:r>
            <a:r>
              <a:rPr lang="en-US" sz="2000" dirty="0">
                <a:solidFill>
                  <a:srgbClr val="FF0000"/>
                </a:solidFill>
              </a:rPr>
              <a:t>bleeding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dirty="0">
                <a:solidFill>
                  <a:srgbClr val="FF0000"/>
                </a:solidFill>
              </a:rPr>
              <a:t>once </a:t>
            </a:r>
            <a:r>
              <a:rPr lang="en-US" sz="2000" dirty="0" err="1">
                <a:solidFill>
                  <a:srgbClr val="FF0000"/>
                </a:solidFill>
              </a:rPr>
              <a:t>labour</a:t>
            </a:r>
            <a:r>
              <a:rPr lang="en-US" sz="2000" dirty="0">
                <a:solidFill>
                  <a:srgbClr val="FF0000"/>
                </a:solidFill>
              </a:rPr>
              <a:t> begins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Regional</a:t>
            </a:r>
            <a:r>
              <a:rPr lang="en-US" sz="2000" dirty="0">
                <a:solidFill>
                  <a:schemeClr val="tx1"/>
                </a:solidFill>
              </a:rPr>
              <a:t> techniques should be avoided until </a:t>
            </a:r>
            <a:r>
              <a:rPr lang="en-US" sz="2000" dirty="0">
                <a:solidFill>
                  <a:srgbClr val="FF0000"/>
                </a:solidFill>
              </a:rPr>
              <a:t>at least 12 </a:t>
            </a:r>
            <a:r>
              <a:rPr lang="en-US" sz="2000" dirty="0">
                <a:solidFill>
                  <a:schemeClr val="tx1"/>
                </a:solidFill>
              </a:rPr>
              <a:t>hours after LMWH.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LMWH should not </a:t>
            </a:r>
            <a:r>
              <a:rPr lang="en-US" sz="2000" dirty="0">
                <a:solidFill>
                  <a:schemeClr val="tx1"/>
                </a:solidFill>
              </a:rPr>
              <a:t>be given for </a:t>
            </a:r>
            <a:r>
              <a:rPr lang="en-US" sz="2000" dirty="0">
                <a:solidFill>
                  <a:srgbClr val="FF0000"/>
                </a:solidFill>
              </a:rPr>
              <a:t>4 hours after use of SA  </a:t>
            </a:r>
            <a:r>
              <a:rPr lang="en-US" sz="2000" dirty="0">
                <a:solidFill>
                  <a:schemeClr val="tx1"/>
                </a:solidFill>
              </a:rPr>
              <a:t>or after the </a:t>
            </a:r>
            <a:r>
              <a:rPr lang="en-US" sz="2000" dirty="0">
                <a:solidFill>
                  <a:srgbClr val="FF0000"/>
                </a:solidFill>
              </a:rPr>
              <a:t>epidural cathete</a:t>
            </a:r>
            <a:r>
              <a:rPr lang="en-US" sz="2000" dirty="0">
                <a:solidFill>
                  <a:schemeClr val="tx1"/>
                </a:solidFill>
              </a:rPr>
              <a:t>r has been removed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7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Therapeutic LMWH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56268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Regional techniques should be avoided if possible for at </a:t>
            </a:r>
            <a:r>
              <a:rPr lang="en-US" sz="2800" b="1" dirty="0">
                <a:solidFill>
                  <a:srgbClr val="FF0000"/>
                </a:solidFill>
              </a:rPr>
              <a:t>least 24 hours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0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0447"/>
            <a:ext cx="8082277" cy="59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High risk for </a:t>
            </a:r>
            <a:r>
              <a:rPr lang="en-US" sz="3200" b="1" dirty="0" err="1">
                <a:solidFill>
                  <a:srgbClr val="FF0000"/>
                </a:solidFill>
              </a:rPr>
              <a:t>haemorrhage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May be managed </a:t>
            </a:r>
            <a:r>
              <a:rPr lang="en-US" sz="2800" b="1" dirty="0">
                <a:solidFill>
                  <a:srgbClr val="FF0000"/>
                </a:solidFill>
              </a:rPr>
              <a:t>with anti-embolism stockings (AES)</a:t>
            </a:r>
            <a:r>
              <a:rPr lang="en-US" sz="2800" b="1" dirty="0">
                <a:solidFill>
                  <a:srgbClr val="0070C0"/>
                </a:solidFill>
              </a:rPr>
              <a:t>, foot impulse devices or </a:t>
            </a:r>
            <a:r>
              <a:rPr lang="en-US" sz="2800" b="1" dirty="0">
                <a:solidFill>
                  <a:srgbClr val="FF0000"/>
                </a:solidFill>
              </a:rPr>
              <a:t>intermittent pneumatic compression</a:t>
            </a:r>
            <a:r>
              <a:rPr lang="en-US" sz="2800" b="1" dirty="0">
                <a:solidFill>
                  <a:srgbClr val="0070C0"/>
                </a:solidFill>
              </a:rPr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xmlns="" val="26585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Contraindications/cautions to LMWH use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069" y="2438400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Bleeding disorder (e.g.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haemophilia</a:t>
            </a:r>
            <a:r>
              <a:rPr lang="en-US" sz="2000" dirty="0">
                <a:solidFill>
                  <a:schemeClr val="tx1"/>
                </a:solidFill>
              </a:rPr>
              <a:t>, von Willebrand’s or acquired </a:t>
            </a:r>
            <a:r>
              <a:rPr lang="en-US" sz="2000" dirty="0">
                <a:solidFill>
                  <a:srgbClr val="FF0000"/>
                </a:solidFill>
              </a:rPr>
              <a:t>coagulopathy</a:t>
            </a:r>
            <a:r>
              <a:rPr lang="en-US" sz="2000" dirty="0">
                <a:solidFill>
                  <a:schemeClr val="tx1"/>
                </a:solidFill>
              </a:rPr>
              <a:t>) 	</a:t>
            </a:r>
          </a:p>
          <a:p>
            <a:r>
              <a:rPr lang="en-US" sz="2000" dirty="0">
                <a:solidFill>
                  <a:schemeClr val="tx1"/>
                </a:solidFill>
              </a:rPr>
              <a:t>Active antenatal or postpartum </a:t>
            </a:r>
            <a:r>
              <a:rPr lang="en-US" sz="2000" dirty="0">
                <a:solidFill>
                  <a:srgbClr val="FF0000"/>
                </a:solidFill>
              </a:rPr>
              <a:t>bleeding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(e.g. placenta </a:t>
            </a:r>
            <a:r>
              <a:rPr lang="en-US" sz="2000" dirty="0" err="1">
                <a:solidFill>
                  <a:srgbClr val="FF0000"/>
                </a:solidFill>
              </a:rPr>
              <a:t>praevia</a:t>
            </a:r>
            <a:r>
              <a:rPr lang="en-US" sz="2000" dirty="0">
                <a:solidFill>
                  <a:schemeClr val="tx1"/>
                </a:solidFill>
              </a:rPr>
              <a:t>) 	</a:t>
            </a:r>
          </a:p>
          <a:p>
            <a:r>
              <a:rPr lang="en-US" sz="2000" dirty="0">
                <a:solidFill>
                  <a:schemeClr val="tx1"/>
                </a:solidFill>
              </a:rPr>
              <a:t>(platelet count &lt;</a:t>
            </a:r>
            <a:r>
              <a:rPr lang="en-US" sz="2000" dirty="0">
                <a:solidFill>
                  <a:srgbClr val="FF0000"/>
                </a:solidFill>
              </a:rPr>
              <a:t> 75 </a:t>
            </a:r>
            <a:r>
              <a:rPr lang="en-US" sz="2000" dirty="0">
                <a:solidFill>
                  <a:schemeClr val="tx1"/>
                </a:solidFill>
              </a:rPr>
              <a:t>× 109/l) 	</a:t>
            </a:r>
          </a:p>
          <a:p>
            <a:r>
              <a:rPr lang="en-US" sz="2000" dirty="0">
                <a:solidFill>
                  <a:schemeClr val="tx1"/>
                </a:solidFill>
              </a:rPr>
              <a:t>Acute stroke in </a:t>
            </a:r>
            <a:r>
              <a:rPr lang="en-US" sz="2000" dirty="0">
                <a:solidFill>
                  <a:srgbClr val="FF0000"/>
                </a:solidFill>
              </a:rPr>
              <a:t>previous 4 weeks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haemorrhagic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dirty="0" err="1">
                <a:solidFill>
                  <a:schemeClr val="tx1"/>
                </a:solidFill>
              </a:rPr>
              <a:t>ischaemic</a:t>
            </a:r>
            <a:r>
              <a:rPr lang="en-US" sz="2000" dirty="0">
                <a:solidFill>
                  <a:schemeClr val="tx1"/>
                </a:solidFill>
              </a:rPr>
              <a:t>) 	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Severe renal </a:t>
            </a:r>
            <a:r>
              <a:rPr lang="en-US" sz="2000" dirty="0">
                <a:solidFill>
                  <a:schemeClr val="tx1"/>
                </a:solidFill>
              </a:rPr>
              <a:t>disease ( [GFR] </a:t>
            </a:r>
            <a:r>
              <a:rPr lang="en-US" sz="2000" dirty="0">
                <a:solidFill>
                  <a:srgbClr val="FF0000"/>
                </a:solidFill>
              </a:rPr>
              <a:t>&lt; 30 </a:t>
            </a:r>
            <a:r>
              <a:rPr lang="en-US" sz="2000" dirty="0">
                <a:solidFill>
                  <a:schemeClr val="tx1"/>
                </a:solidFill>
              </a:rPr>
              <a:t>ml/minute/1.73m2) 	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Severe liver disease (</a:t>
            </a:r>
            <a:r>
              <a:rPr lang="en-US" sz="2000" dirty="0">
                <a:solidFill>
                  <a:srgbClr val="FF0000"/>
                </a:solidFill>
              </a:rPr>
              <a:t>prothrombin time </a:t>
            </a:r>
            <a:r>
              <a:rPr lang="en-US" sz="2000" dirty="0">
                <a:solidFill>
                  <a:schemeClr val="tx1"/>
                </a:solidFill>
              </a:rPr>
              <a:t>above normal range or known varices) 	</a:t>
            </a:r>
          </a:p>
          <a:p>
            <a:r>
              <a:rPr lang="en-US" sz="2000" dirty="0">
                <a:solidFill>
                  <a:schemeClr val="tx1"/>
                </a:solidFill>
              </a:rPr>
              <a:t>Uncontrolled hypertension (</a:t>
            </a:r>
            <a:r>
              <a:rPr lang="en-US" sz="2000" dirty="0">
                <a:solidFill>
                  <a:srgbClr val="FF0000"/>
                </a:solidFill>
              </a:rPr>
              <a:t>blood pressure &gt; 200 </a:t>
            </a:r>
            <a:r>
              <a:rPr lang="en-US" sz="2000" dirty="0">
                <a:solidFill>
                  <a:schemeClr val="tx1"/>
                </a:solidFill>
              </a:rPr>
              <a:t>mmHg systolic </a:t>
            </a:r>
            <a:r>
              <a:rPr lang="en-US" sz="2000" dirty="0">
                <a:solidFill>
                  <a:srgbClr val="FF0000"/>
                </a:solidFill>
              </a:rPr>
              <a:t>or &gt; 120 </a:t>
            </a:r>
            <a:r>
              <a:rPr lang="en-US" sz="2000" dirty="0">
                <a:solidFill>
                  <a:schemeClr val="tx1"/>
                </a:solidFill>
              </a:rPr>
              <a:t>mmHg diastolic)</a:t>
            </a:r>
          </a:p>
        </p:txBody>
      </p:sp>
    </p:spTree>
    <p:extLst>
      <p:ext uri="{BB962C8B-B14F-4D97-AF65-F5344CB8AC3E}">
        <p14:creationId xmlns:p14="http://schemas.microsoft.com/office/powerpoint/2010/main" xmlns="" val="34893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SD-MJ\Desktop\351143744-talab-org.jpg">
            <a:extLst>
              <a:ext uri="{FF2B5EF4-FFF2-40B4-BE49-F238E27FC236}">
                <a16:creationId xmlns="" xmlns:a16="http://schemas.microsoft.com/office/drawing/2014/main" id="{F8C63D29-229F-430F-9B76-353FE46C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161" y="1649049"/>
            <a:ext cx="5006898" cy="50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3C6ACB-C3C2-4E51-87E2-D1F009E80D8A}"/>
              </a:ext>
            </a:extLst>
          </p:cNvPr>
          <p:cNvSpPr/>
          <p:nvPr/>
        </p:nvSpPr>
        <p:spPr>
          <a:xfrm>
            <a:off x="1120417" y="202053"/>
            <a:ext cx="57583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96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</a:t>
            </a:r>
            <a:r>
              <a:rPr lang="en-US" sz="9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HE</a:t>
            </a:r>
            <a:r>
              <a:rPr lang="en-US" sz="9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END</a:t>
            </a:r>
          </a:p>
        </p:txBody>
      </p:sp>
    </p:spTree>
    <p:extLst>
      <p:ext uri="{BB962C8B-B14F-4D97-AF65-F5344CB8AC3E}">
        <p14:creationId xmlns:p14="http://schemas.microsoft.com/office/powerpoint/2010/main" xmlns="" val="5459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358394"/>
            <a:ext cx="8161338" cy="39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اقدامات </a:t>
            </a:r>
            <a:r>
              <a:rPr lang="fa-IR" b="1" dirty="0" err="1"/>
              <a:t>توصيه</a:t>
            </a:r>
            <a:r>
              <a:rPr lang="fa-IR" b="1" dirty="0"/>
              <a:t> شده، بعد از </a:t>
            </a:r>
            <a:r>
              <a:rPr lang="fa-IR" b="1" dirty="0" err="1"/>
              <a:t>ارزيابي</a:t>
            </a:r>
            <a:r>
              <a:rPr lang="fa-IR" b="1" dirty="0"/>
              <a:t> عوامل خطر در مقطع </a:t>
            </a:r>
            <a:r>
              <a:rPr lang="fa-IR" b="1" dirty="0" err="1"/>
              <a:t>بارداري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64905"/>
            <a:ext cx="914400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700" b="1" dirty="0" err="1"/>
              <a:t>نكات</a:t>
            </a:r>
            <a:r>
              <a:rPr lang="fa-IR" sz="2700" b="1" dirty="0"/>
              <a:t> مهم</a:t>
            </a:r>
            <a:br>
              <a:rPr lang="fa-IR" sz="2700" b="1" dirty="0"/>
            </a:br>
            <a:r>
              <a:rPr lang="fa-IR" sz="2700" dirty="0"/>
              <a:t>در مورد </a:t>
            </a:r>
            <a:r>
              <a:rPr lang="fa-IR" sz="2700" dirty="0" err="1"/>
              <a:t>برخي</a:t>
            </a:r>
            <a:r>
              <a:rPr lang="fa-IR" sz="2700" dirty="0"/>
              <a:t> عوامل خطر </a:t>
            </a:r>
            <a:r>
              <a:rPr lang="fa-IR" sz="2700" dirty="0" err="1"/>
              <a:t>حتي</a:t>
            </a:r>
            <a:r>
              <a:rPr lang="fa-IR" sz="2700" dirty="0"/>
              <a:t> اگر به </a:t>
            </a:r>
            <a:r>
              <a:rPr lang="fa-IR" sz="2700" dirty="0" err="1"/>
              <a:t>تنهایي</a:t>
            </a:r>
            <a:r>
              <a:rPr lang="fa-IR" sz="2700" dirty="0"/>
              <a:t> وجود داشته باشند به شرح زیر اقدام شود:</a:t>
            </a:r>
            <a:br>
              <a:rPr lang="fa-IR" sz="2700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400" dirty="0" err="1"/>
              <a:t>زناني</a:t>
            </a:r>
            <a:r>
              <a:rPr lang="fa-IR" sz="2400" dirty="0"/>
              <a:t> </a:t>
            </a:r>
            <a:r>
              <a:rPr lang="fa-IR" sz="2400" dirty="0" err="1"/>
              <a:t>كه</a:t>
            </a:r>
            <a:r>
              <a:rPr lang="fa-IR" sz="2400" dirty="0"/>
              <a:t> به علت استفراغ شدید بارداری بستری </a:t>
            </a:r>
            <a:r>
              <a:rPr lang="fa-IR" sz="2400" dirty="0" err="1"/>
              <a:t>مي</a:t>
            </a:r>
            <a:r>
              <a:rPr lang="fa-IR" sz="2400" dirty="0"/>
              <a:t> شوند باید دارو به صورت </a:t>
            </a:r>
            <a:r>
              <a:rPr lang="fa-IR" sz="2400" dirty="0" err="1"/>
              <a:t>پروفيلاكسي</a:t>
            </a:r>
            <a:r>
              <a:rPr lang="fa-IR" sz="2400" dirty="0"/>
              <a:t> برای آنان تجویز و پس از بهبودی، دارو قطع شود. </a:t>
            </a:r>
          </a:p>
          <a:p>
            <a:r>
              <a:rPr lang="fa-IR" sz="2400" dirty="0"/>
              <a:t>زنان مبتلا به سندرم </a:t>
            </a:r>
            <a:r>
              <a:rPr lang="fa-IR" sz="2400" dirty="0" err="1"/>
              <a:t>هيپراستيموليشن</a:t>
            </a:r>
            <a:r>
              <a:rPr lang="fa-IR" sz="2400" dirty="0"/>
              <a:t> تخمدان باید تا پایان سه ماهه اول، دارو به صورت </a:t>
            </a:r>
            <a:r>
              <a:rPr lang="fa-IR" sz="2400" dirty="0" err="1"/>
              <a:t>پروفيلاكسي</a:t>
            </a:r>
            <a:r>
              <a:rPr lang="fa-IR" sz="2400" dirty="0"/>
              <a:t> برای آنان تجویز شود. </a:t>
            </a:r>
          </a:p>
          <a:p>
            <a:r>
              <a:rPr lang="fa-IR" sz="2400" dirty="0"/>
              <a:t>در صورت انجام عمل </a:t>
            </a:r>
            <a:r>
              <a:rPr lang="fa-IR" sz="2400" dirty="0" err="1"/>
              <a:t>جراحي</a:t>
            </a:r>
            <a:r>
              <a:rPr lang="fa-IR" sz="2400" dirty="0"/>
              <a:t> در بارداری، تجویز دارو به صورت </a:t>
            </a:r>
            <a:r>
              <a:rPr lang="fa-IR" sz="2400" dirty="0" err="1"/>
              <a:t>پرفيلاكسي</a:t>
            </a:r>
            <a:r>
              <a:rPr lang="fa-IR" sz="2400" dirty="0"/>
              <a:t> حداقل تا زمان </a:t>
            </a:r>
            <a:r>
              <a:rPr lang="fa-IR" sz="2400" dirty="0" err="1"/>
              <a:t>ترخيص</a:t>
            </a:r>
            <a:r>
              <a:rPr lang="fa-IR" sz="2400" dirty="0"/>
              <a:t> یا تحرک </a:t>
            </a:r>
            <a:r>
              <a:rPr lang="fa-IR" sz="2400" dirty="0" err="1"/>
              <a:t>كامل</a:t>
            </a:r>
            <a:r>
              <a:rPr lang="fa-IR" sz="2400" dirty="0"/>
              <a:t> </a:t>
            </a:r>
            <a:r>
              <a:rPr lang="fa-IR" sz="2400" dirty="0" err="1"/>
              <a:t>بيمار</a:t>
            </a:r>
            <a:r>
              <a:rPr lang="fa-IR" sz="2400" dirty="0"/>
              <a:t> باید ادامه یابد </a:t>
            </a:r>
            <a:r>
              <a:rPr lang="fa-IR" sz="2400" dirty="0" err="1"/>
              <a:t>منظو</a:t>
            </a:r>
            <a:r>
              <a:rPr lang="fa-IR" sz="2400" dirty="0"/>
              <a:t> ر ا ز تحرک </a:t>
            </a:r>
            <a:r>
              <a:rPr lang="fa-IR" sz="2400" dirty="0" err="1"/>
              <a:t>كامل</a:t>
            </a:r>
            <a:r>
              <a:rPr lang="fa-IR" sz="2400" dirty="0"/>
              <a:t> یا </a:t>
            </a:r>
            <a:r>
              <a:rPr lang="en-US" sz="2400" dirty="0"/>
              <a:t>Mobility </a:t>
            </a:r>
            <a:r>
              <a:rPr lang="fa-IR" sz="2400" dirty="0"/>
              <a:t>این است </a:t>
            </a:r>
            <a:r>
              <a:rPr lang="fa-IR" sz="2400" dirty="0" err="1"/>
              <a:t>كه</a:t>
            </a:r>
            <a:r>
              <a:rPr lang="fa-IR" sz="2400" dirty="0"/>
              <a:t> فرد در </a:t>
            </a:r>
          </a:p>
          <a:p>
            <a:r>
              <a:rPr lang="fa-IR" sz="2400" dirty="0"/>
              <a:t>زمان </a:t>
            </a:r>
            <a:r>
              <a:rPr lang="fa-IR" sz="2400" dirty="0" err="1"/>
              <a:t>بيداری</a:t>
            </a:r>
            <a:r>
              <a:rPr lang="fa-IR" sz="2400" dirty="0"/>
              <a:t>، </a:t>
            </a:r>
            <a:r>
              <a:rPr lang="fa-IR" sz="2400" dirty="0" err="1"/>
              <a:t>بيش</a:t>
            </a:r>
            <a:r>
              <a:rPr lang="fa-IR" sz="2400" dirty="0"/>
              <a:t> از 50 درصد اوقات در حال </a:t>
            </a:r>
            <a:r>
              <a:rPr lang="fa-IR" sz="2400" dirty="0" err="1"/>
              <a:t>حركت</a:t>
            </a:r>
            <a:r>
              <a:rPr lang="fa-IR" sz="2400" dirty="0"/>
              <a:t> بوده و در بستر نباشد.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When DVT occurs during pregnancy, it is more likely to </a:t>
            </a:r>
            <a:r>
              <a:rPr lang="en-US" dirty="0" smtClean="0">
                <a:solidFill>
                  <a:srgbClr val="FF0000"/>
                </a:solidFill>
              </a:rPr>
              <a:t>involve the left lower extremity</a:t>
            </a:r>
            <a:r>
              <a:rPr lang="en-US" dirty="0" smtClean="0"/>
              <a:t> and to be more proximal, involving </a:t>
            </a:r>
            <a:r>
              <a:rPr lang="en-US" dirty="0" smtClean="0">
                <a:solidFill>
                  <a:srgbClr val="FF0000"/>
                </a:solidFill>
              </a:rPr>
              <a:t>the iliac and </a:t>
            </a:r>
            <a:r>
              <a:rPr lang="en-US" dirty="0" err="1" smtClean="0">
                <a:solidFill>
                  <a:srgbClr val="FF0000"/>
                </a:solidFill>
              </a:rPr>
              <a:t>iliofemoral</a:t>
            </a:r>
            <a:r>
              <a:rPr lang="en-US" dirty="0" smtClean="0">
                <a:solidFill>
                  <a:srgbClr val="FF0000"/>
                </a:solidFill>
              </a:rPr>
              <a:t> veins</a:t>
            </a:r>
            <a:r>
              <a:rPr lang="en-US" dirty="0" smtClean="0"/>
              <a:t>, in comparison with </a:t>
            </a:r>
            <a:r>
              <a:rPr lang="en-US" dirty="0" err="1" smtClean="0"/>
              <a:t>nonpregnant</a:t>
            </a:r>
            <a:r>
              <a:rPr lang="en-US" dirty="0" smtClean="0"/>
              <a:t> populations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distribution has been attributed to increased </a:t>
            </a:r>
            <a:r>
              <a:rPr lang="en-US" dirty="0" smtClean="0">
                <a:solidFill>
                  <a:srgbClr val="FF0000"/>
                </a:solidFill>
              </a:rPr>
              <a:t>venous stasis in the left leg </a:t>
            </a:r>
            <a:r>
              <a:rPr lang="en-US" dirty="0" smtClean="0"/>
              <a:t>related to compression of the </a:t>
            </a:r>
            <a:r>
              <a:rPr lang="en-US" dirty="0" smtClean="0">
                <a:solidFill>
                  <a:srgbClr val="FF0000"/>
                </a:solidFill>
              </a:rPr>
              <a:t>left iliac vein by the right iliac artery</a:t>
            </a:r>
            <a:r>
              <a:rPr lang="en-US" dirty="0" smtClean="0"/>
              <a:t>, coupled with compression of the </a:t>
            </a:r>
            <a:r>
              <a:rPr lang="en-US" dirty="0" smtClean="0">
                <a:solidFill>
                  <a:srgbClr val="FF0000"/>
                </a:solidFill>
              </a:rPr>
              <a:t>vena cava by the gravid uterus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اقدامات </a:t>
            </a:r>
            <a:r>
              <a:rPr lang="fa-IR" b="1" dirty="0" err="1"/>
              <a:t>توصيه</a:t>
            </a:r>
            <a:r>
              <a:rPr lang="fa-IR" b="1" dirty="0"/>
              <a:t> شده، بعد از </a:t>
            </a:r>
            <a:r>
              <a:rPr lang="fa-IR" b="1" dirty="0" err="1"/>
              <a:t>ارزيابي</a:t>
            </a:r>
            <a:r>
              <a:rPr lang="fa-IR" b="1" dirty="0"/>
              <a:t> عوامل خطر در مقطع پس از </a:t>
            </a:r>
            <a:r>
              <a:rPr lang="fa-IR" b="1" dirty="0" err="1"/>
              <a:t>زايمان</a:t>
            </a:r>
            <a:r>
              <a:rPr lang="fa-IR" b="1" dirty="0"/>
              <a:t> </a:t>
            </a:r>
            <a:r>
              <a:rPr lang="fa-IR" b="1" dirty="0" err="1"/>
              <a:t>طبيعي</a:t>
            </a:r>
            <a:r>
              <a:rPr lang="fa-IR" b="1" dirty="0"/>
              <a:t> </a:t>
            </a:r>
            <a:r>
              <a:rPr lang="fa-IR" b="1" dirty="0" err="1"/>
              <a:t>يا</a:t>
            </a:r>
            <a:r>
              <a:rPr lang="fa-IR" b="1" dirty="0"/>
              <a:t> </a:t>
            </a:r>
            <a:r>
              <a:rPr lang="fa-IR" b="1" dirty="0" err="1"/>
              <a:t>سزارين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/>
              <a:t>مجموع امتياز3 یا</a:t>
            </a:r>
          </a:p>
          <a:p>
            <a:r>
              <a:rPr lang="fa-IR" dirty="0" err="1"/>
              <a:t>بيشتر</a:t>
            </a:r>
            <a:endParaRPr lang="fa-IR" dirty="0"/>
          </a:p>
          <a:p>
            <a:r>
              <a:rPr lang="fa-IR" dirty="0"/>
              <a:t>تجویز داروی ضد انعقاد با دوز </a:t>
            </a:r>
            <a:r>
              <a:rPr lang="fa-IR" dirty="0" err="1"/>
              <a:t>پروفيلاكسي</a:t>
            </a:r>
            <a:r>
              <a:rPr lang="fa-IR" dirty="0"/>
              <a:t> تا 10 روز پس از زایمان</a:t>
            </a:r>
          </a:p>
          <a:p>
            <a:r>
              <a:rPr lang="fa-IR" dirty="0"/>
              <a:t>مجموع </a:t>
            </a:r>
            <a:r>
              <a:rPr lang="fa-IR" dirty="0" err="1"/>
              <a:t>امتياز</a:t>
            </a:r>
            <a:r>
              <a:rPr lang="fa-IR" dirty="0"/>
              <a:t>= 2</a:t>
            </a:r>
          </a:p>
          <a:p>
            <a:r>
              <a:rPr lang="fa-IR" dirty="0"/>
              <a:t>تجویز داروی ضد انعقاد با دوز </a:t>
            </a:r>
            <a:r>
              <a:rPr lang="fa-IR" dirty="0" err="1"/>
              <a:t>پروفيلاكسي</a:t>
            </a:r>
            <a:r>
              <a:rPr lang="fa-IR" dirty="0"/>
              <a:t> حداقل تا </a:t>
            </a:r>
            <a:r>
              <a:rPr lang="fa-IR" dirty="0" err="1"/>
              <a:t>ترخيص</a:t>
            </a:r>
            <a:r>
              <a:rPr lang="fa-IR" dirty="0"/>
              <a:t> یا زمان تحرک </a:t>
            </a:r>
            <a:r>
              <a:rPr lang="fa-IR" dirty="0" err="1"/>
              <a:t>كامل</a:t>
            </a:r>
            <a:r>
              <a:rPr lang="fa-IR" dirty="0"/>
              <a:t> </a:t>
            </a:r>
            <a:r>
              <a:rPr lang="fa-IR" dirty="0" err="1"/>
              <a:t>بيمار</a:t>
            </a:r>
            <a:endParaRPr lang="fa-I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 موارد زیر تجویز داروی ضد انعقاد </a:t>
            </a:r>
            <a:r>
              <a:rPr lang="fa-IR" dirty="0" err="1"/>
              <a:t>مي</a:t>
            </a:r>
            <a:r>
              <a:rPr lang="fa-IR" dirty="0"/>
              <a:t> بایست تا 6 هفته پس از زایمان ادامه یابد: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615" y="2258122"/>
            <a:ext cx="9768468" cy="5069160"/>
          </a:xfrm>
        </p:spPr>
        <p:txBody>
          <a:bodyPr/>
          <a:lstStyle/>
          <a:p>
            <a:r>
              <a:rPr lang="fa-IR" dirty="0" err="1"/>
              <a:t>ترومبوفيلي</a:t>
            </a:r>
            <a:r>
              <a:rPr lang="fa-IR" dirty="0"/>
              <a:t> </a:t>
            </a:r>
            <a:r>
              <a:rPr lang="fa-IR" dirty="0" err="1"/>
              <a:t>ارثي</a:t>
            </a:r>
            <a:r>
              <a:rPr lang="fa-IR" dirty="0"/>
              <a:t> از نوع پرخطر بدون علامت </a:t>
            </a:r>
            <a:r>
              <a:rPr lang="fa-IR" dirty="0" err="1"/>
              <a:t>كه</a:t>
            </a:r>
            <a:r>
              <a:rPr lang="fa-IR" dirty="0"/>
              <a:t> خود سابقه </a:t>
            </a:r>
            <a:r>
              <a:rPr lang="fa-IR" dirty="0" err="1"/>
              <a:t>ترومبوز</a:t>
            </a:r>
            <a:r>
              <a:rPr lang="fa-IR"/>
              <a:t> دارند</a:t>
            </a:r>
            <a:endParaRPr lang="fa-IR" dirty="0"/>
          </a:p>
          <a:p>
            <a:r>
              <a:rPr lang="fa-IR" dirty="0" err="1"/>
              <a:t>ترومبوفيلي</a:t>
            </a:r>
            <a:r>
              <a:rPr lang="fa-IR" dirty="0"/>
              <a:t> </a:t>
            </a:r>
            <a:r>
              <a:rPr lang="fa-IR" dirty="0" err="1"/>
              <a:t>اكتسابي</a:t>
            </a:r>
            <a:r>
              <a:rPr lang="fa-IR" dirty="0"/>
              <a:t> سندرم </a:t>
            </a:r>
            <a:r>
              <a:rPr lang="fa-IR" dirty="0" err="1"/>
              <a:t>آنتي</a:t>
            </a:r>
            <a:r>
              <a:rPr lang="fa-IR" dirty="0"/>
              <a:t> </a:t>
            </a:r>
            <a:r>
              <a:rPr lang="fa-IR" dirty="0" err="1"/>
              <a:t>فسفوليپيد</a:t>
            </a:r>
            <a:r>
              <a:rPr lang="fa-IR" dirty="0"/>
              <a:t> </a:t>
            </a:r>
            <a:r>
              <a:rPr lang="fa-IR" dirty="0" err="1"/>
              <a:t>آنتي</a:t>
            </a:r>
            <a:r>
              <a:rPr lang="fa-IR" dirty="0"/>
              <a:t> بادی: </a:t>
            </a:r>
            <a:r>
              <a:rPr lang="fa-IR" dirty="0" err="1"/>
              <a:t>یعني</a:t>
            </a:r>
            <a:r>
              <a:rPr lang="fa-IR" dirty="0"/>
              <a:t> وجود حداقل یک </a:t>
            </a:r>
            <a:r>
              <a:rPr lang="fa-IR" dirty="0" err="1"/>
              <a:t>معيار</a:t>
            </a:r>
            <a:r>
              <a:rPr lang="fa-IR" dirty="0"/>
              <a:t> </a:t>
            </a:r>
            <a:r>
              <a:rPr lang="fa-IR" dirty="0" err="1"/>
              <a:t>آزمایشگاهي</a:t>
            </a:r>
            <a:r>
              <a:rPr lang="fa-IR" dirty="0"/>
              <a:t> و حداقل یک </a:t>
            </a:r>
            <a:r>
              <a:rPr lang="fa-IR" dirty="0" err="1"/>
              <a:t>معيار</a:t>
            </a:r>
            <a:r>
              <a:rPr lang="fa-IR" dirty="0"/>
              <a:t> </a:t>
            </a:r>
            <a:r>
              <a:rPr lang="fa-IR" dirty="0" err="1"/>
              <a:t>باليني</a:t>
            </a:r>
            <a:endParaRPr lang="fa-IR" dirty="0"/>
          </a:p>
          <a:p>
            <a:pPr rtl="0"/>
            <a:r>
              <a:rPr lang="fa-IR" dirty="0" err="1"/>
              <a:t>ترومبو</a:t>
            </a:r>
            <a:r>
              <a:rPr lang="fa-IR" dirty="0"/>
              <a:t> فیلی کم خطر بی سابقه </a:t>
            </a:r>
            <a:r>
              <a:rPr lang="fa-IR" dirty="0" err="1"/>
              <a:t>ترمبوز</a:t>
            </a:r>
            <a:r>
              <a:rPr lang="fa-IR" dirty="0"/>
              <a:t> ولی در بستگان سابقه دارد 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267091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708" y="2209800"/>
            <a:ext cx="844403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2744304"/>
            <a:ext cx="8824913" cy="130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 risk of VTE may be higher in </a:t>
            </a:r>
            <a:r>
              <a:rPr lang="en-US" dirty="0" smtClean="0">
                <a:solidFill>
                  <a:srgbClr val="FF0000"/>
                </a:solidFill>
              </a:rPr>
              <a:t>the third trimester </a:t>
            </a:r>
            <a:r>
              <a:rPr lang="en-US" dirty="0" smtClean="0"/>
              <a:t>compared with the first and second trimesters , but the increased risk of VTE is present </a:t>
            </a:r>
            <a:r>
              <a:rPr lang="en-US" dirty="0" smtClean="0">
                <a:solidFill>
                  <a:srgbClr val="FF0000"/>
                </a:solidFill>
              </a:rPr>
              <a:t>from the first trimester </a:t>
            </a:r>
            <a:r>
              <a:rPr lang="en-US" dirty="0" smtClean="0"/>
              <a:t>often before many of the anatomic changes of pregnancy occur.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The risk of VTE is </a:t>
            </a:r>
            <a:r>
              <a:rPr lang="en-US" dirty="0" smtClean="0">
                <a:solidFill>
                  <a:srgbClr val="FF0000"/>
                </a:solidFill>
              </a:rPr>
              <a:t>higher during the postpartum </a:t>
            </a:r>
            <a:r>
              <a:rPr lang="en-US" dirty="0" smtClean="0"/>
              <a:t>period than it is during pregnancy, especially during the </a:t>
            </a:r>
            <a:r>
              <a:rPr lang="en-US" dirty="0" smtClean="0">
                <a:solidFill>
                  <a:srgbClr val="FF0000"/>
                </a:solidFill>
              </a:rPr>
              <a:t>first week postpartum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37517</TotalTime>
  <Words>2391</Words>
  <Application>Microsoft Office PowerPoint</Application>
  <PresentationFormat>Custom</PresentationFormat>
  <Paragraphs>209</Paragraphs>
  <Slides>62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Wisp</vt:lpstr>
      <vt:lpstr>1_Wisp</vt:lpstr>
      <vt:lpstr>Slide 1</vt:lpstr>
      <vt:lpstr>Reducing the Risk of Venous Thromboembolism during Pregnancy and the Puerperium</vt:lpstr>
      <vt:lpstr>Slide 3</vt:lpstr>
      <vt:lpstr>Slide 4</vt:lpstr>
      <vt:lpstr>Pregnancy-Associated Changes and Venous Thromboembolism</vt:lpstr>
      <vt:lpstr>Slide 6</vt:lpstr>
      <vt:lpstr>Slide 7</vt:lpstr>
      <vt:lpstr>Slide 8</vt:lpstr>
      <vt:lpstr>Risk Factors</vt:lpstr>
      <vt:lpstr>Slide 10</vt:lpstr>
      <vt:lpstr>Slide 11</vt:lpstr>
      <vt:lpstr>Slide 12</vt:lpstr>
      <vt:lpstr>Slide 13</vt:lpstr>
      <vt:lpstr>Anticoagulation Medications in Pregnancy </vt:lpstr>
      <vt:lpstr>Heparin Compounds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low-risk thrombophilia  </vt:lpstr>
      <vt:lpstr>High-risk thrombophilia  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MANAGEMENT</vt:lpstr>
      <vt:lpstr>Slide 40</vt:lpstr>
      <vt:lpstr>Antenatal and postnatal prophylactic dose of LMWH  </vt:lpstr>
      <vt:lpstr>Acquired thrombophilia &amp;previous VTE  </vt:lpstr>
      <vt:lpstr>RISK ASSESSMENT</vt:lpstr>
      <vt:lpstr>RISK ASSESSMENT</vt:lpstr>
      <vt:lpstr>RISK ASSESSMENT</vt:lpstr>
      <vt:lpstr>Slide 46</vt:lpstr>
      <vt:lpstr>Slide 47</vt:lpstr>
      <vt:lpstr>Slide 48</vt:lpstr>
      <vt:lpstr>What are the first trimester risk factors for VTE and how should they be managed?  </vt:lpstr>
      <vt:lpstr>At present it is unclear  </vt:lpstr>
      <vt:lpstr>When should thromboprophylaxis be interrupted for delivery?  </vt:lpstr>
      <vt:lpstr>Therapeutic LMWH </vt:lpstr>
      <vt:lpstr>Slide 53</vt:lpstr>
      <vt:lpstr>High risk for haemorrhage </vt:lpstr>
      <vt:lpstr>Contraindications/cautions to LMWH use  </vt:lpstr>
      <vt:lpstr>Slide 56</vt:lpstr>
      <vt:lpstr>Slide 57</vt:lpstr>
      <vt:lpstr>اقدامات توصيه شده، بعد از ارزيابي عوامل خطر در مقطع بارداري</vt:lpstr>
      <vt:lpstr>نكات مهم در مورد برخي عوامل خطر حتي اگر به تنهایي وجود داشته باشند به شرح زیر اقدام شود: </vt:lpstr>
      <vt:lpstr>اقدامات توصيه شده، بعد از ارزيابي عوامل خطر در مقطع پس از زايمان طبيعي يا سزارين</vt:lpstr>
      <vt:lpstr>در موارد زیر تجویز داروی ضد انعقاد مي بایست تا 6 هفته پس از زایمان ادامه یابد: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MJZSD</cp:lastModifiedBy>
  <cp:revision>242</cp:revision>
  <dcterms:created xsi:type="dcterms:W3CDTF">2019-07-06T14:05:18Z</dcterms:created>
  <dcterms:modified xsi:type="dcterms:W3CDTF">2022-11-21T17:39:24Z</dcterms:modified>
</cp:coreProperties>
</file>